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315" r:id="rId1"/>
    <p:sldMasterId id="2147486327" r:id="rId2"/>
  </p:sldMasterIdLst>
  <p:notesMasterIdLst>
    <p:notesMasterId r:id="rId41"/>
  </p:notesMasterIdLst>
  <p:handoutMasterIdLst>
    <p:handoutMasterId r:id="rId42"/>
  </p:handoutMasterIdLst>
  <p:sldIdLst>
    <p:sldId id="562" r:id="rId3"/>
    <p:sldId id="818" r:id="rId4"/>
    <p:sldId id="768" r:id="rId5"/>
    <p:sldId id="797" r:id="rId6"/>
    <p:sldId id="806" r:id="rId7"/>
    <p:sldId id="819" r:id="rId8"/>
    <p:sldId id="769" r:id="rId9"/>
    <p:sldId id="801" r:id="rId10"/>
    <p:sldId id="802" r:id="rId11"/>
    <p:sldId id="738" r:id="rId12"/>
    <p:sldId id="807" r:id="rId13"/>
    <p:sldId id="953" r:id="rId14"/>
    <p:sldId id="772" r:id="rId15"/>
    <p:sldId id="829" r:id="rId16"/>
    <p:sldId id="827" r:id="rId17"/>
    <p:sldId id="831" r:id="rId18"/>
    <p:sldId id="758" r:id="rId19"/>
    <p:sldId id="803" r:id="rId20"/>
    <p:sldId id="817" r:id="rId21"/>
    <p:sldId id="810" r:id="rId22"/>
    <p:sldId id="812" r:id="rId23"/>
    <p:sldId id="814" r:id="rId24"/>
    <p:sldId id="961" r:id="rId25"/>
    <p:sldId id="762" r:id="rId26"/>
    <p:sldId id="962" r:id="rId27"/>
    <p:sldId id="963" r:id="rId28"/>
    <p:sldId id="964" r:id="rId29"/>
    <p:sldId id="965" r:id="rId30"/>
    <p:sldId id="830" r:id="rId31"/>
    <p:sldId id="968" r:id="rId32"/>
    <p:sldId id="970" r:id="rId33"/>
    <p:sldId id="786" r:id="rId34"/>
    <p:sldId id="815" r:id="rId35"/>
    <p:sldId id="966" r:id="rId36"/>
    <p:sldId id="967" r:id="rId37"/>
    <p:sldId id="780" r:id="rId38"/>
    <p:sldId id="787" r:id="rId39"/>
    <p:sldId id="788" r:id="rId40"/>
  </p:sldIdLst>
  <p:sldSz cx="12192000" cy="6858000"/>
  <p:notesSz cx="6973888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9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45" autoAdjust="0"/>
    <p:restoredTop sz="86320" autoAdjust="0"/>
  </p:normalViewPr>
  <p:slideViewPr>
    <p:cSldViewPr>
      <p:cViewPr varScale="1">
        <p:scale>
          <a:sx n="97" d="100"/>
          <a:sy n="97" d="100"/>
        </p:scale>
        <p:origin x="15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15" y="-86"/>
      </p:cViewPr>
      <p:guideLst>
        <p:guide orient="horz" pos="2909"/>
        <p:guide pos="219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78D2C3-D041-4736-9E85-9CDE4AC938AB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B6907E5D-F145-4C6A-8572-5239D712ED3A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>
              <a:solidFill>
                <a:srgbClr val="7030A0"/>
              </a:solidFill>
            </a:rPr>
            <a:t>Physician Wellness</a:t>
          </a:r>
        </a:p>
      </dgm:t>
    </dgm:pt>
    <dgm:pt modelId="{4F5865B7-37B9-4933-9FA5-6319CD0A6C1C}" type="parTrans" cxnId="{160C794F-C973-4119-9E98-374CD24658CA}">
      <dgm:prSet/>
      <dgm:spPr/>
      <dgm:t>
        <a:bodyPr/>
        <a:lstStyle/>
        <a:p>
          <a:endParaRPr lang="en-US"/>
        </a:p>
      </dgm:t>
    </dgm:pt>
    <dgm:pt modelId="{B78D5591-2C34-4792-BCE1-41A694F7DA0C}" type="sibTrans" cxnId="{160C794F-C973-4119-9E98-374CD24658CA}">
      <dgm:prSet/>
      <dgm:spPr/>
      <dgm:t>
        <a:bodyPr/>
        <a:lstStyle/>
        <a:p>
          <a:endParaRPr lang="en-US"/>
        </a:p>
      </dgm:t>
    </dgm:pt>
    <dgm:pt modelId="{1600DBCA-CC05-4C34-A99C-4EAD95B9735E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chemeClr val="accent4">
                  <a:lumMod val="20000"/>
                  <a:lumOff val="80000"/>
                </a:schemeClr>
              </a:solidFill>
            </a:rPr>
            <a:t>Psychological self-care: faith/ spiritual practices, relationships, </a:t>
          </a:r>
          <a:r>
            <a:rPr lang="en-US" u="sng" dirty="0">
              <a:solidFill>
                <a:schemeClr val="accent4">
                  <a:lumMod val="20000"/>
                  <a:lumOff val="80000"/>
                </a:schemeClr>
              </a:solidFill>
            </a:rPr>
            <a:t>education</a:t>
          </a:r>
          <a:r>
            <a:rPr lang="en-US" dirty="0">
              <a:solidFill>
                <a:schemeClr val="accent4">
                  <a:lumMod val="20000"/>
                  <a:lumOff val="80000"/>
                </a:schemeClr>
              </a:solidFill>
            </a:rPr>
            <a:t>, </a:t>
          </a:r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financial order and plan</a:t>
          </a:r>
          <a:endParaRPr lang="en-US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4413629D-4C8D-419B-B86F-10890D4EF421}" type="parTrans" cxnId="{5B508ADC-3D93-4DC6-9267-E91B9890870C}">
      <dgm:prSet/>
      <dgm:spPr/>
      <dgm:t>
        <a:bodyPr/>
        <a:lstStyle/>
        <a:p>
          <a:endParaRPr lang="en-US"/>
        </a:p>
      </dgm:t>
    </dgm:pt>
    <dgm:pt modelId="{507A4729-486D-40A4-AE4E-9E161FCAC517}" type="sibTrans" cxnId="{5B508ADC-3D93-4DC6-9267-E91B9890870C}">
      <dgm:prSet/>
      <dgm:spPr/>
      <dgm:t>
        <a:bodyPr/>
        <a:lstStyle/>
        <a:p>
          <a:endParaRPr lang="en-US"/>
        </a:p>
      </dgm:t>
    </dgm:pt>
    <dgm:pt modelId="{B6BF897F-DFAB-4492-B285-848C6BA8294D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accent4">
                  <a:lumMod val="50000"/>
                </a:schemeClr>
              </a:solidFill>
            </a:rPr>
            <a:t>Balance: </a:t>
          </a:r>
          <a:r>
            <a:rPr lang="en-US" u="sng" dirty="0">
              <a:solidFill>
                <a:schemeClr val="accent4">
                  <a:lumMod val="50000"/>
                </a:schemeClr>
              </a:solidFill>
            </a:rPr>
            <a:t>educational</a:t>
          </a:r>
          <a:r>
            <a:rPr lang="en-US" dirty="0">
              <a:solidFill>
                <a:schemeClr val="accent4">
                  <a:lumMod val="50000"/>
                </a:schemeClr>
              </a:solidFill>
            </a:rPr>
            <a:t>, personal, vocational</a:t>
          </a:r>
        </a:p>
      </dgm:t>
    </dgm:pt>
    <dgm:pt modelId="{B6580944-8617-4B3F-BB74-6FE48B3DCDCD}" type="parTrans" cxnId="{D9155B68-7257-4DF5-84F2-7F262AC8AA34}">
      <dgm:prSet/>
      <dgm:spPr/>
      <dgm:t>
        <a:bodyPr/>
        <a:lstStyle/>
        <a:p>
          <a:endParaRPr lang="en-US"/>
        </a:p>
      </dgm:t>
    </dgm:pt>
    <dgm:pt modelId="{BE3DD232-5BF0-4ED0-B39A-088BBB4D415D}" type="sibTrans" cxnId="{D9155B68-7257-4DF5-84F2-7F262AC8AA34}">
      <dgm:prSet/>
      <dgm:spPr/>
      <dgm:t>
        <a:bodyPr/>
        <a:lstStyle/>
        <a:p>
          <a:endParaRPr lang="en-US"/>
        </a:p>
      </dgm:t>
    </dgm:pt>
    <dgm:pt modelId="{B36D0E64-359D-4D3C-9984-1F4ABEAA47B8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4">
                  <a:lumMod val="50000"/>
                </a:schemeClr>
              </a:solidFill>
            </a:rPr>
            <a:t>Involvement and engagement in community, </a:t>
          </a:r>
          <a:r>
            <a:rPr lang="en-US" u="none" dirty="0">
              <a:solidFill>
                <a:schemeClr val="accent4">
                  <a:lumMod val="50000"/>
                </a:schemeClr>
              </a:solidFill>
            </a:rPr>
            <a:t>education</a:t>
          </a:r>
          <a:r>
            <a:rPr lang="en-US" dirty="0">
              <a:solidFill>
                <a:schemeClr val="accent4">
                  <a:lumMod val="50000"/>
                </a:schemeClr>
              </a:solidFill>
            </a:rPr>
            <a:t>, work.   </a:t>
          </a:r>
        </a:p>
      </dgm:t>
    </dgm:pt>
    <dgm:pt modelId="{7A9240A7-FAA9-4F8B-B44A-67BD74935AE3}" type="parTrans" cxnId="{800B7477-7132-40B7-840A-08A55C208329}">
      <dgm:prSet/>
      <dgm:spPr/>
      <dgm:t>
        <a:bodyPr/>
        <a:lstStyle/>
        <a:p>
          <a:endParaRPr lang="en-US"/>
        </a:p>
      </dgm:t>
    </dgm:pt>
    <dgm:pt modelId="{2D4ABE89-73D6-4BC4-BDBC-E630C409F57F}" type="sibTrans" cxnId="{800B7477-7132-40B7-840A-08A55C208329}">
      <dgm:prSet/>
      <dgm:spPr/>
      <dgm:t>
        <a:bodyPr/>
        <a:lstStyle/>
        <a:p>
          <a:endParaRPr lang="en-US"/>
        </a:p>
      </dgm:t>
    </dgm:pt>
    <dgm:pt modelId="{21184C3D-B213-4EA8-B577-5C7BF1E3B16F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1" u="sng" dirty="0">
              <a:solidFill>
                <a:schemeClr val="accent4">
                  <a:lumMod val="50000"/>
                </a:schemeClr>
              </a:solidFill>
            </a:rPr>
            <a:t>mindfulness</a:t>
          </a:r>
          <a:r>
            <a:rPr lang="en-US" dirty="0">
              <a:solidFill>
                <a:schemeClr val="accent4">
                  <a:lumMod val="50000"/>
                </a:schemeClr>
              </a:solidFill>
            </a:rPr>
            <a:t> of practice, reflection, creating boundaries</a:t>
          </a:r>
        </a:p>
      </dgm:t>
    </dgm:pt>
    <dgm:pt modelId="{C56395C5-1F70-4111-8E40-3A7E73F28459}" type="parTrans" cxnId="{4FFFFE2E-5A8A-459D-AB11-2FF5CC683E7F}">
      <dgm:prSet/>
      <dgm:spPr/>
      <dgm:t>
        <a:bodyPr/>
        <a:lstStyle/>
        <a:p>
          <a:endParaRPr lang="en-US"/>
        </a:p>
      </dgm:t>
    </dgm:pt>
    <dgm:pt modelId="{C14CCE8F-B7AD-40EF-AD2B-89DB09D6CD97}" type="sibTrans" cxnId="{4FFFFE2E-5A8A-459D-AB11-2FF5CC683E7F}">
      <dgm:prSet/>
      <dgm:spPr/>
      <dgm:t>
        <a:bodyPr/>
        <a:lstStyle/>
        <a:p>
          <a:endParaRPr lang="en-US"/>
        </a:p>
      </dgm:t>
    </dgm:pt>
    <dgm:pt modelId="{13B1398B-BDD0-438A-A00C-69759525EB59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Physical Self-care:  healthy diet, regular exercise, sleep schedule, </a:t>
          </a:r>
          <a:r>
            <a:rPr lang="en-US" dirty="0">
              <a:solidFill>
                <a:schemeClr val="accent4">
                  <a:lumMod val="20000"/>
                  <a:lumOff val="80000"/>
                </a:schemeClr>
              </a:solidFill>
            </a:rPr>
            <a:t>healthy lifestyle</a:t>
          </a:r>
          <a:endParaRPr lang="en-US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486CE466-D9EE-461C-8B98-D231EE75A84C}" type="sibTrans" cxnId="{0B74072A-936E-4157-B3C9-094E468F95B3}">
      <dgm:prSet/>
      <dgm:spPr/>
      <dgm:t>
        <a:bodyPr/>
        <a:lstStyle/>
        <a:p>
          <a:endParaRPr lang="en-US"/>
        </a:p>
      </dgm:t>
    </dgm:pt>
    <dgm:pt modelId="{A5674EA1-0572-4577-BAA6-72FFDEF5425A}" type="parTrans" cxnId="{0B74072A-936E-4157-B3C9-094E468F95B3}">
      <dgm:prSet/>
      <dgm:spPr/>
      <dgm:t>
        <a:bodyPr/>
        <a:lstStyle/>
        <a:p>
          <a:endParaRPr lang="en-US"/>
        </a:p>
      </dgm:t>
    </dgm:pt>
    <dgm:pt modelId="{905D0685-CF2A-40E0-84AA-BAE3F4DD65D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accent4">
                  <a:lumMod val="50000"/>
                </a:schemeClr>
              </a:solidFill>
            </a:rPr>
            <a:t>Maintaining personal interests: vacations/ retreats/ friends/ family/ research/ hobbies</a:t>
          </a:r>
          <a:endParaRPr lang="en-US" dirty="0"/>
        </a:p>
      </dgm:t>
    </dgm:pt>
    <dgm:pt modelId="{33DE96BA-7CA1-40DD-949F-628CD84FB304}" type="parTrans" cxnId="{3EA1C714-8AAB-4977-8360-4EE19DB16AEA}">
      <dgm:prSet/>
      <dgm:spPr/>
      <dgm:t>
        <a:bodyPr/>
        <a:lstStyle/>
        <a:p>
          <a:endParaRPr lang="en-US"/>
        </a:p>
      </dgm:t>
    </dgm:pt>
    <dgm:pt modelId="{36096CB7-3833-435A-A46C-5891625C8432}" type="sibTrans" cxnId="{3EA1C714-8AAB-4977-8360-4EE19DB16AEA}">
      <dgm:prSet/>
      <dgm:spPr/>
      <dgm:t>
        <a:bodyPr/>
        <a:lstStyle/>
        <a:p>
          <a:endParaRPr lang="en-US"/>
        </a:p>
      </dgm:t>
    </dgm:pt>
    <dgm:pt modelId="{BA0A2CC4-8745-447E-BBFA-BB521311EF34}" type="pres">
      <dgm:prSet presAssocID="{DA78D2C3-D041-4736-9E85-9CDE4AC938AB}" presName="Name0" presStyleCnt="0">
        <dgm:presLayoutVars>
          <dgm:dir/>
          <dgm:animLvl val="lvl"/>
          <dgm:resizeHandles val="exact"/>
        </dgm:presLayoutVars>
      </dgm:prSet>
      <dgm:spPr/>
    </dgm:pt>
    <dgm:pt modelId="{5484EE50-715E-4429-AA6E-A45794050F6C}" type="pres">
      <dgm:prSet presAssocID="{B6907E5D-F145-4C6A-8572-5239D712ED3A}" presName="Name8" presStyleCnt="0"/>
      <dgm:spPr/>
    </dgm:pt>
    <dgm:pt modelId="{6CADCC26-FF93-4740-9E7E-95C60AD27115}" type="pres">
      <dgm:prSet presAssocID="{B6907E5D-F145-4C6A-8572-5239D712ED3A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44AE3-4E2B-4BD7-B12E-1C13F0E0A209}" type="pres">
      <dgm:prSet presAssocID="{B6907E5D-F145-4C6A-8572-5239D712ED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AFBBD-1246-49E1-9217-9F50662F10FA}" type="pres">
      <dgm:prSet presAssocID="{B6BF897F-DFAB-4492-B285-848C6BA8294D}" presName="Name8" presStyleCnt="0"/>
      <dgm:spPr/>
    </dgm:pt>
    <dgm:pt modelId="{FFD47FDF-949E-4727-B1C0-846C8D0CA447}" type="pres">
      <dgm:prSet presAssocID="{B6BF897F-DFAB-4492-B285-848C6BA8294D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21E30-3F0E-49F9-AAA0-A33A2725E2C0}" type="pres">
      <dgm:prSet presAssocID="{B6BF897F-DFAB-4492-B285-848C6BA829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BA9BE-C658-4587-A4CB-D13DF80355F4}" type="pres">
      <dgm:prSet presAssocID="{21184C3D-B213-4EA8-B577-5C7BF1E3B16F}" presName="Name8" presStyleCnt="0"/>
      <dgm:spPr/>
    </dgm:pt>
    <dgm:pt modelId="{705C0EE4-4A84-485D-9ED7-31B49D452FAC}" type="pres">
      <dgm:prSet presAssocID="{21184C3D-B213-4EA8-B577-5C7BF1E3B16F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DE926-8858-4830-8BA9-F8B28D6BA214}" type="pres">
      <dgm:prSet presAssocID="{21184C3D-B213-4EA8-B577-5C7BF1E3B1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FB2E9-47B6-4E99-A931-A55B58912554}" type="pres">
      <dgm:prSet presAssocID="{B36D0E64-359D-4D3C-9984-1F4ABEAA47B8}" presName="Name8" presStyleCnt="0"/>
      <dgm:spPr/>
    </dgm:pt>
    <dgm:pt modelId="{E081ADBB-B666-45E5-BB23-AD429C617A89}" type="pres">
      <dgm:prSet presAssocID="{B36D0E64-359D-4D3C-9984-1F4ABEAA47B8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DA5E5-10F6-4CD3-B68D-BE31B2F224C3}" type="pres">
      <dgm:prSet presAssocID="{B36D0E64-359D-4D3C-9984-1F4ABEAA47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59174-9746-4E19-99CB-93E5A3008F00}" type="pres">
      <dgm:prSet presAssocID="{905D0685-CF2A-40E0-84AA-BAE3F4DD65D6}" presName="Name8" presStyleCnt="0"/>
      <dgm:spPr/>
    </dgm:pt>
    <dgm:pt modelId="{2B598C06-7160-46CD-A8EA-99019BE021BF}" type="pres">
      <dgm:prSet presAssocID="{905D0685-CF2A-40E0-84AA-BAE3F4DD65D6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2EFF2-A43B-41B1-BDED-65DDC43A510D}" type="pres">
      <dgm:prSet presAssocID="{905D0685-CF2A-40E0-84AA-BAE3F4DD65D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5540C-DA6F-4465-B355-4E6297FA7326}" type="pres">
      <dgm:prSet presAssocID="{1600DBCA-CC05-4C34-A99C-4EAD95B9735E}" presName="Name8" presStyleCnt="0"/>
      <dgm:spPr/>
    </dgm:pt>
    <dgm:pt modelId="{90202492-50E2-44A7-9548-DE4BD6904697}" type="pres">
      <dgm:prSet presAssocID="{1600DBCA-CC05-4C34-A99C-4EAD95B9735E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7C696-529F-4A93-A08E-BEDF32724A54}" type="pres">
      <dgm:prSet presAssocID="{1600DBCA-CC05-4C34-A99C-4EAD95B973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2CFD9-F65D-4AFC-B017-540D59B54E2E}" type="pres">
      <dgm:prSet presAssocID="{13B1398B-BDD0-438A-A00C-69759525EB59}" presName="Name8" presStyleCnt="0"/>
      <dgm:spPr/>
    </dgm:pt>
    <dgm:pt modelId="{8B788455-119D-409D-B6E6-3DF7256D8300}" type="pres">
      <dgm:prSet presAssocID="{13B1398B-BDD0-438A-A00C-69759525EB59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F69A0-85E1-44DF-AF0F-BB4BAF2774B8}" type="pres">
      <dgm:prSet presAssocID="{13B1398B-BDD0-438A-A00C-69759525EB5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A1074C-D13E-428D-B08D-8225A13C491B}" type="presOf" srcId="{13B1398B-BDD0-438A-A00C-69759525EB59}" destId="{9F4F69A0-85E1-44DF-AF0F-BB4BAF2774B8}" srcOrd="1" destOrd="0" presId="urn:microsoft.com/office/officeart/2005/8/layout/pyramid1"/>
    <dgm:cxn modelId="{5B508ADC-3D93-4DC6-9267-E91B9890870C}" srcId="{DA78D2C3-D041-4736-9E85-9CDE4AC938AB}" destId="{1600DBCA-CC05-4C34-A99C-4EAD95B9735E}" srcOrd="5" destOrd="0" parTransId="{4413629D-4C8D-419B-B86F-10890D4EF421}" sibTransId="{507A4729-486D-40A4-AE4E-9E161FCAC517}"/>
    <dgm:cxn modelId="{E5303BDB-51C1-4F98-BCCA-13A664FDBEAD}" type="presOf" srcId="{1600DBCA-CC05-4C34-A99C-4EAD95B9735E}" destId="{2EC7C696-529F-4A93-A08E-BEDF32724A54}" srcOrd="1" destOrd="0" presId="urn:microsoft.com/office/officeart/2005/8/layout/pyramid1"/>
    <dgm:cxn modelId="{160C794F-C973-4119-9E98-374CD24658CA}" srcId="{DA78D2C3-D041-4736-9E85-9CDE4AC938AB}" destId="{B6907E5D-F145-4C6A-8572-5239D712ED3A}" srcOrd="0" destOrd="0" parTransId="{4F5865B7-37B9-4933-9FA5-6319CD0A6C1C}" sibTransId="{B78D5591-2C34-4792-BCE1-41A694F7DA0C}"/>
    <dgm:cxn modelId="{F4BC7545-329F-44CA-806D-70C8B981ED51}" type="presOf" srcId="{1600DBCA-CC05-4C34-A99C-4EAD95B9735E}" destId="{90202492-50E2-44A7-9548-DE4BD6904697}" srcOrd="0" destOrd="0" presId="urn:microsoft.com/office/officeart/2005/8/layout/pyramid1"/>
    <dgm:cxn modelId="{267A0407-8022-4791-AFAF-70D716EACEBF}" type="presOf" srcId="{905D0685-CF2A-40E0-84AA-BAE3F4DD65D6}" destId="{6C52EFF2-A43B-41B1-BDED-65DDC43A510D}" srcOrd="1" destOrd="0" presId="urn:microsoft.com/office/officeart/2005/8/layout/pyramid1"/>
    <dgm:cxn modelId="{4FFFFE2E-5A8A-459D-AB11-2FF5CC683E7F}" srcId="{DA78D2C3-D041-4736-9E85-9CDE4AC938AB}" destId="{21184C3D-B213-4EA8-B577-5C7BF1E3B16F}" srcOrd="2" destOrd="0" parTransId="{C56395C5-1F70-4111-8E40-3A7E73F28459}" sibTransId="{C14CCE8F-B7AD-40EF-AD2B-89DB09D6CD97}"/>
    <dgm:cxn modelId="{D8151B78-BC36-4ED9-A5FF-B36C37A242BD}" type="presOf" srcId="{B6907E5D-F145-4C6A-8572-5239D712ED3A}" destId="{CE644AE3-4E2B-4BD7-B12E-1C13F0E0A209}" srcOrd="1" destOrd="0" presId="urn:microsoft.com/office/officeart/2005/8/layout/pyramid1"/>
    <dgm:cxn modelId="{A2CBC4C9-CC78-4AA7-95F6-E6043B822B66}" type="presOf" srcId="{B6907E5D-F145-4C6A-8572-5239D712ED3A}" destId="{6CADCC26-FF93-4740-9E7E-95C60AD27115}" srcOrd="0" destOrd="0" presId="urn:microsoft.com/office/officeart/2005/8/layout/pyramid1"/>
    <dgm:cxn modelId="{B48EE205-C711-436F-95CE-C5591BE08925}" type="presOf" srcId="{21184C3D-B213-4EA8-B577-5C7BF1E3B16F}" destId="{F2ADE926-8858-4830-8BA9-F8B28D6BA214}" srcOrd="1" destOrd="0" presId="urn:microsoft.com/office/officeart/2005/8/layout/pyramid1"/>
    <dgm:cxn modelId="{0B74072A-936E-4157-B3C9-094E468F95B3}" srcId="{DA78D2C3-D041-4736-9E85-9CDE4AC938AB}" destId="{13B1398B-BDD0-438A-A00C-69759525EB59}" srcOrd="6" destOrd="0" parTransId="{A5674EA1-0572-4577-BAA6-72FFDEF5425A}" sibTransId="{486CE466-D9EE-461C-8B98-D231EE75A84C}"/>
    <dgm:cxn modelId="{7C0B9F50-ADAD-4F07-A010-6B701CA02D89}" type="presOf" srcId="{905D0685-CF2A-40E0-84AA-BAE3F4DD65D6}" destId="{2B598C06-7160-46CD-A8EA-99019BE021BF}" srcOrd="0" destOrd="0" presId="urn:microsoft.com/office/officeart/2005/8/layout/pyramid1"/>
    <dgm:cxn modelId="{8A93041B-E192-4AB9-ADB7-FD72F5CD3FB2}" type="presOf" srcId="{B36D0E64-359D-4D3C-9984-1F4ABEAA47B8}" destId="{C01DA5E5-10F6-4CD3-B68D-BE31B2F224C3}" srcOrd="1" destOrd="0" presId="urn:microsoft.com/office/officeart/2005/8/layout/pyramid1"/>
    <dgm:cxn modelId="{0BD089F2-7E4D-4861-AEC8-0477FDAAA1F4}" type="presOf" srcId="{B6BF897F-DFAB-4492-B285-848C6BA8294D}" destId="{FFD47FDF-949E-4727-B1C0-846C8D0CA447}" srcOrd="0" destOrd="0" presId="urn:microsoft.com/office/officeart/2005/8/layout/pyramid1"/>
    <dgm:cxn modelId="{800B7477-7132-40B7-840A-08A55C208329}" srcId="{DA78D2C3-D041-4736-9E85-9CDE4AC938AB}" destId="{B36D0E64-359D-4D3C-9984-1F4ABEAA47B8}" srcOrd="3" destOrd="0" parTransId="{7A9240A7-FAA9-4F8B-B44A-67BD74935AE3}" sibTransId="{2D4ABE89-73D6-4BC4-BDBC-E630C409F57F}"/>
    <dgm:cxn modelId="{F1EA3ABC-E346-4CD2-97A1-04616AFF49BD}" type="presOf" srcId="{B36D0E64-359D-4D3C-9984-1F4ABEAA47B8}" destId="{E081ADBB-B666-45E5-BB23-AD429C617A89}" srcOrd="0" destOrd="0" presId="urn:microsoft.com/office/officeart/2005/8/layout/pyramid1"/>
    <dgm:cxn modelId="{6C2CC019-AE71-449A-91C3-E13B187A6945}" type="presOf" srcId="{DA78D2C3-D041-4736-9E85-9CDE4AC938AB}" destId="{BA0A2CC4-8745-447E-BBFA-BB521311EF34}" srcOrd="0" destOrd="0" presId="urn:microsoft.com/office/officeart/2005/8/layout/pyramid1"/>
    <dgm:cxn modelId="{3EA1C714-8AAB-4977-8360-4EE19DB16AEA}" srcId="{DA78D2C3-D041-4736-9E85-9CDE4AC938AB}" destId="{905D0685-CF2A-40E0-84AA-BAE3F4DD65D6}" srcOrd="4" destOrd="0" parTransId="{33DE96BA-7CA1-40DD-949F-628CD84FB304}" sibTransId="{36096CB7-3833-435A-A46C-5891625C8432}"/>
    <dgm:cxn modelId="{C46AC91D-B919-4DCE-85B5-1C89EFEF3B57}" type="presOf" srcId="{21184C3D-B213-4EA8-B577-5C7BF1E3B16F}" destId="{705C0EE4-4A84-485D-9ED7-31B49D452FAC}" srcOrd="0" destOrd="0" presId="urn:microsoft.com/office/officeart/2005/8/layout/pyramid1"/>
    <dgm:cxn modelId="{D9155B68-7257-4DF5-84F2-7F262AC8AA34}" srcId="{DA78D2C3-D041-4736-9E85-9CDE4AC938AB}" destId="{B6BF897F-DFAB-4492-B285-848C6BA8294D}" srcOrd="1" destOrd="0" parTransId="{B6580944-8617-4B3F-BB74-6FE48B3DCDCD}" sibTransId="{BE3DD232-5BF0-4ED0-B39A-088BBB4D415D}"/>
    <dgm:cxn modelId="{D4E833AE-70B0-4004-8EC6-D9B6705A41F5}" type="presOf" srcId="{13B1398B-BDD0-438A-A00C-69759525EB59}" destId="{8B788455-119D-409D-B6E6-3DF7256D8300}" srcOrd="0" destOrd="0" presId="urn:microsoft.com/office/officeart/2005/8/layout/pyramid1"/>
    <dgm:cxn modelId="{EA0640D0-505B-4C76-B2CE-6FA1F31D0612}" type="presOf" srcId="{B6BF897F-DFAB-4492-B285-848C6BA8294D}" destId="{2D721E30-3F0E-49F9-AAA0-A33A2725E2C0}" srcOrd="1" destOrd="0" presId="urn:microsoft.com/office/officeart/2005/8/layout/pyramid1"/>
    <dgm:cxn modelId="{4DD21478-00B2-4F32-B40B-FD8C41A9D461}" type="presParOf" srcId="{BA0A2CC4-8745-447E-BBFA-BB521311EF34}" destId="{5484EE50-715E-4429-AA6E-A45794050F6C}" srcOrd="0" destOrd="0" presId="urn:microsoft.com/office/officeart/2005/8/layout/pyramid1"/>
    <dgm:cxn modelId="{CFE33269-5E35-4A4D-8E12-848FD5A1CAD7}" type="presParOf" srcId="{5484EE50-715E-4429-AA6E-A45794050F6C}" destId="{6CADCC26-FF93-4740-9E7E-95C60AD27115}" srcOrd="0" destOrd="0" presId="urn:microsoft.com/office/officeart/2005/8/layout/pyramid1"/>
    <dgm:cxn modelId="{392DCBE5-9E63-423F-93DD-B3957036930F}" type="presParOf" srcId="{5484EE50-715E-4429-AA6E-A45794050F6C}" destId="{CE644AE3-4E2B-4BD7-B12E-1C13F0E0A209}" srcOrd="1" destOrd="0" presId="urn:microsoft.com/office/officeart/2005/8/layout/pyramid1"/>
    <dgm:cxn modelId="{2EE307CD-B8E0-4B91-9DD8-87C093379F0A}" type="presParOf" srcId="{BA0A2CC4-8745-447E-BBFA-BB521311EF34}" destId="{430AFBBD-1246-49E1-9217-9F50662F10FA}" srcOrd="1" destOrd="0" presId="urn:microsoft.com/office/officeart/2005/8/layout/pyramid1"/>
    <dgm:cxn modelId="{EB6E1204-3325-40CD-B066-67B535D064CC}" type="presParOf" srcId="{430AFBBD-1246-49E1-9217-9F50662F10FA}" destId="{FFD47FDF-949E-4727-B1C0-846C8D0CA447}" srcOrd="0" destOrd="0" presId="urn:microsoft.com/office/officeart/2005/8/layout/pyramid1"/>
    <dgm:cxn modelId="{F338BE94-3D56-4738-90AF-DC059182F50C}" type="presParOf" srcId="{430AFBBD-1246-49E1-9217-9F50662F10FA}" destId="{2D721E30-3F0E-49F9-AAA0-A33A2725E2C0}" srcOrd="1" destOrd="0" presId="urn:microsoft.com/office/officeart/2005/8/layout/pyramid1"/>
    <dgm:cxn modelId="{A052EBF0-B868-4800-B64B-6728B157F06D}" type="presParOf" srcId="{BA0A2CC4-8745-447E-BBFA-BB521311EF34}" destId="{377BA9BE-C658-4587-A4CB-D13DF80355F4}" srcOrd="2" destOrd="0" presId="urn:microsoft.com/office/officeart/2005/8/layout/pyramid1"/>
    <dgm:cxn modelId="{4A30BE85-A8F6-495F-8486-1738492488B2}" type="presParOf" srcId="{377BA9BE-C658-4587-A4CB-D13DF80355F4}" destId="{705C0EE4-4A84-485D-9ED7-31B49D452FAC}" srcOrd="0" destOrd="0" presId="urn:microsoft.com/office/officeart/2005/8/layout/pyramid1"/>
    <dgm:cxn modelId="{A084F852-5670-4149-890A-4913481E01E3}" type="presParOf" srcId="{377BA9BE-C658-4587-A4CB-D13DF80355F4}" destId="{F2ADE926-8858-4830-8BA9-F8B28D6BA214}" srcOrd="1" destOrd="0" presId="urn:microsoft.com/office/officeart/2005/8/layout/pyramid1"/>
    <dgm:cxn modelId="{A1B82432-899A-439F-959C-CAB33D7D719F}" type="presParOf" srcId="{BA0A2CC4-8745-447E-BBFA-BB521311EF34}" destId="{34AFB2E9-47B6-4E99-A931-A55B58912554}" srcOrd="3" destOrd="0" presId="urn:microsoft.com/office/officeart/2005/8/layout/pyramid1"/>
    <dgm:cxn modelId="{CB683DDD-6100-4844-8CD8-BB168965AD0C}" type="presParOf" srcId="{34AFB2E9-47B6-4E99-A931-A55B58912554}" destId="{E081ADBB-B666-45E5-BB23-AD429C617A89}" srcOrd="0" destOrd="0" presId="urn:microsoft.com/office/officeart/2005/8/layout/pyramid1"/>
    <dgm:cxn modelId="{D3DD1CDF-E9AA-45B7-8CEC-951E8DE64954}" type="presParOf" srcId="{34AFB2E9-47B6-4E99-A931-A55B58912554}" destId="{C01DA5E5-10F6-4CD3-B68D-BE31B2F224C3}" srcOrd="1" destOrd="0" presId="urn:microsoft.com/office/officeart/2005/8/layout/pyramid1"/>
    <dgm:cxn modelId="{3F6E93F9-2CCC-4CBF-8A05-7C3EF9B9ECE2}" type="presParOf" srcId="{BA0A2CC4-8745-447E-BBFA-BB521311EF34}" destId="{9B359174-9746-4E19-99CB-93E5A3008F00}" srcOrd="4" destOrd="0" presId="urn:microsoft.com/office/officeart/2005/8/layout/pyramid1"/>
    <dgm:cxn modelId="{EA7CE5C6-A2BA-447F-B777-A827D697A34A}" type="presParOf" srcId="{9B359174-9746-4E19-99CB-93E5A3008F00}" destId="{2B598C06-7160-46CD-A8EA-99019BE021BF}" srcOrd="0" destOrd="0" presId="urn:microsoft.com/office/officeart/2005/8/layout/pyramid1"/>
    <dgm:cxn modelId="{63C2F22A-9706-4632-8B0E-15042B83DB68}" type="presParOf" srcId="{9B359174-9746-4E19-99CB-93E5A3008F00}" destId="{6C52EFF2-A43B-41B1-BDED-65DDC43A510D}" srcOrd="1" destOrd="0" presId="urn:microsoft.com/office/officeart/2005/8/layout/pyramid1"/>
    <dgm:cxn modelId="{21013BCD-4632-4F26-B121-DEFE2606C920}" type="presParOf" srcId="{BA0A2CC4-8745-447E-BBFA-BB521311EF34}" destId="{8875540C-DA6F-4465-B355-4E6297FA7326}" srcOrd="5" destOrd="0" presId="urn:microsoft.com/office/officeart/2005/8/layout/pyramid1"/>
    <dgm:cxn modelId="{9D6425C5-3C0D-4F19-BA83-97013B6B29C9}" type="presParOf" srcId="{8875540C-DA6F-4465-B355-4E6297FA7326}" destId="{90202492-50E2-44A7-9548-DE4BD6904697}" srcOrd="0" destOrd="0" presId="urn:microsoft.com/office/officeart/2005/8/layout/pyramid1"/>
    <dgm:cxn modelId="{11347D3A-F90C-461C-8AC4-59EBD25E45B4}" type="presParOf" srcId="{8875540C-DA6F-4465-B355-4E6297FA7326}" destId="{2EC7C696-529F-4A93-A08E-BEDF32724A54}" srcOrd="1" destOrd="0" presId="urn:microsoft.com/office/officeart/2005/8/layout/pyramid1"/>
    <dgm:cxn modelId="{1C6C0777-41EB-4999-95A3-DA8A97135FBB}" type="presParOf" srcId="{BA0A2CC4-8745-447E-BBFA-BB521311EF34}" destId="{7CB2CFD9-F65D-4AFC-B017-540D59B54E2E}" srcOrd="6" destOrd="0" presId="urn:microsoft.com/office/officeart/2005/8/layout/pyramid1"/>
    <dgm:cxn modelId="{49906C7F-E85A-4E12-A8AA-3CEC69CFBFA8}" type="presParOf" srcId="{7CB2CFD9-F65D-4AFC-B017-540D59B54E2E}" destId="{8B788455-119D-409D-B6E6-3DF7256D8300}" srcOrd="0" destOrd="0" presId="urn:microsoft.com/office/officeart/2005/8/layout/pyramid1"/>
    <dgm:cxn modelId="{DE7BB91A-9ED3-4216-AA1F-9BADA08006C2}" type="presParOf" srcId="{7CB2CFD9-F65D-4AFC-B017-540D59B54E2E}" destId="{9F4F69A0-85E1-44DF-AF0F-BB4BAF2774B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DCC26-FF93-4740-9E7E-95C60AD27115}">
      <dsp:nvSpPr>
        <dsp:cNvPr id="0" name=""/>
        <dsp:cNvSpPr/>
      </dsp:nvSpPr>
      <dsp:spPr>
        <a:xfrm>
          <a:off x="3547382" y="0"/>
          <a:ext cx="1182460" cy="859971"/>
        </a:xfrm>
        <a:prstGeom prst="trapezoid">
          <a:avLst>
            <a:gd name="adj" fmla="val 68750"/>
          </a:avLst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7030A0"/>
              </a:solidFill>
            </a:rPr>
            <a:t>Physician Wellness</a:t>
          </a:r>
        </a:p>
      </dsp:txBody>
      <dsp:txXfrm>
        <a:off x="3547382" y="0"/>
        <a:ext cx="1182460" cy="859971"/>
      </dsp:txXfrm>
    </dsp:sp>
    <dsp:sp modelId="{FFD47FDF-949E-4727-B1C0-846C8D0CA447}">
      <dsp:nvSpPr>
        <dsp:cNvPr id="0" name=""/>
        <dsp:cNvSpPr/>
      </dsp:nvSpPr>
      <dsp:spPr>
        <a:xfrm>
          <a:off x="2956151" y="859971"/>
          <a:ext cx="2364921" cy="859971"/>
        </a:xfrm>
        <a:prstGeom prst="trapezoid">
          <a:avLst>
            <a:gd name="adj" fmla="val 68750"/>
          </a:avLst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accent4">
                  <a:lumMod val="50000"/>
                </a:schemeClr>
              </a:solidFill>
            </a:rPr>
            <a:t>Balance: </a:t>
          </a:r>
          <a:r>
            <a:rPr lang="en-US" sz="1500" u="sng" kern="1200" dirty="0">
              <a:solidFill>
                <a:schemeClr val="accent4">
                  <a:lumMod val="50000"/>
                </a:schemeClr>
              </a:solidFill>
            </a:rPr>
            <a:t>educational</a:t>
          </a:r>
          <a:r>
            <a:rPr lang="en-US" sz="1500" kern="1200" dirty="0">
              <a:solidFill>
                <a:schemeClr val="accent4">
                  <a:lumMod val="50000"/>
                </a:schemeClr>
              </a:solidFill>
            </a:rPr>
            <a:t>, personal, vocational</a:t>
          </a:r>
        </a:p>
      </dsp:txBody>
      <dsp:txXfrm>
        <a:off x="3370013" y="859971"/>
        <a:ext cx="1537198" cy="859971"/>
      </dsp:txXfrm>
    </dsp:sp>
    <dsp:sp modelId="{705C0EE4-4A84-485D-9ED7-31B49D452FAC}">
      <dsp:nvSpPr>
        <dsp:cNvPr id="0" name=""/>
        <dsp:cNvSpPr/>
      </dsp:nvSpPr>
      <dsp:spPr>
        <a:xfrm>
          <a:off x="2364921" y="1719942"/>
          <a:ext cx="3547382" cy="859971"/>
        </a:xfrm>
        <a:prstGeom prst="trapezoid">
          <a:avLst>
            <a:gd name="adj" fmla="val 68750"/>
          </a:avLst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>
              <a:solidFill>
                <a:schemeClr val="accent4">
                  <a:lumMod val="50000"/>
                </a:schemeClr>
              </a:solidFill>
            </a:rPr>
            <a:t>mindfulness</a:t>
          </a:r>
          <a:r>
            <a:rPr lang="en-US" sz="1500" kern="1200" dirty="0">
              <a:solidFill>
                <a:schemeClr val="accent4">
                  <a:lumMod val="50000"/>
                </a:schemeClr>
              </a:solidFill>
            </a:rPr>
            <a:t> of practice, reflection, creating boundaries</a:t>
          </a:r>
        </a:p>
      </dsp:txBody>
      <dsp:txXfrm>
        <a:off x="2985713" y="1719942"/>
        <a:ext cx="2305798" cy="859971"/>
      </dsp:txXfrm>
    </dsp:sp>
    <dsp:sp modelId="{E081ADBB-B666-45E5-BB23-AD429C617A89}">
      <dsp:nvSpPr>
        <dsp:cNvPr id="0" name=""/>
        <dsp:cNvSpPr/>
      </dsp:nvSpPr>
      <dsp:spPr>
        <a:xfrm>
          <a:off x="1773691" y="2579914"/>
          <a:ext cx="4729842" cy="859971"/>
        </a:xfrm>
        <a:prstGeom prst="trapezoid">
          <a:avLst>
            <a:gd name="adj" fmla="val 68750"/>
          </a:avLst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accent4">
                  <a:lumMod val="50000"/>
                </a:schemeClr>
              </a:solidFill>
            </a:rPr>
            <a:t>Involvement and engagement in community, </a:t>
          </a:r>
          <a:r>
            <a:rPr lang="en-US" sz="1500" u="none" kern="1200" dirty="0">
              <a:solidFill>
                <a:schemeClr val="accent4">
                  <a:lumMod val="50000"/>
                </a:schemeClr>
              </a:solidFill>
            </a:rPr>
            <a:t>education</a:t>
          </a:r>
          <a:r>
            <a:rPr lang="en-US" sz="1500" kern="1200" dirty="0">
              <a:solidFill>
                <a:schemeClr val="accent4">
                  <a:lumMod val="50000"/>
                </a:schemeClr>
              </a:solidFill>
            </a:rPr>
            <a:t>, work.   </a:t>
          </a:r>
        </a:p>
      </dsp:txBody>
      <dsp:txXfrm>
        <a:off x="2601413" y="2579914"/>
        <a:ext cx="3074397" cy="859971"/>
      </dsp:txXfrm>
    </dsp:sp>
    <dsp:sp modelId="{2B598C06-7160-46CD-A8EA-99019BE021BF}">
      <dsp:nvSpPr>
        <dsp:cNvPr id="0" name=""/>
        <dsp:cNvSpPr/>
      </dsp:nvSpPr>
      <dsp:spPr>
        <a:xfrm>
          <a:off x="1182460" y="3439885"/>
          <a:ext cx="5912303" cy="859971"/>
        </a:xfrm>
        <a:prstGeom prst="trapezoid">
          <a:avLst>
            <a:gd name="adj" fmla="val 6875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accent4">
                  <a:lumMod val="50000"/>
                </a:schemeClr>
              </a:solidFill>
            </a:rPr>
            <a:t>Maintaining personal interests: vacations/ retreats/ friends/ family/ research/ hobbies</a:t>
          </a:r>
          <a:endParaRPr lang="en-US" sz="1500" kern="1200" dirty="0"/>
        </a:p>
      </dsp:txBody>
      <dsp:txXfrm>
        <a:off x="2217113" y="3439885"/>
        <a:ext cx="3842997" cy="859971"/>
      </dsp:txXfrm>
    </dsp:sp>
    <dsp:sp modelId="{90202492-50E2-44A7-9548-DE4BD6904697}">
      <dsp:nvSpPr>
        <dsp:cNvPr id="0" name=""/>
        <dsp:cNvSpPr/>
      </dsp:nvSpPr>
      <dsp:spPr>
        <a:xfrm>
          <a:off x="591230" y="4299857"/>
          <a:ext cx="7094764" cy="859971"/>
        </a:xfrm>
        <a:prstGeom prst="trapezoid">
          <a:avLst>
            <a:gd name="adj" fmla="val 6875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accent4">
                  <a:lumMod val="20000"/>
                  <a:lumOff val="80000"/>
                </a:schemeClr>
              </a:solidFill>
            </a:rPr>
            <a:t>Psychological self-care: faith/ spiritual practices, relationships, </a:t>
          </a:r>
          <a:r>
            <a:rPr lang="en-US" sz="1500" u="sng" kern="1200" dirty="0">
              <a:solidFill>
                <a:schemeClr val="accent4">
                  <a:lumMod val="20000"/>
                  <a:lumOff val="80000"/>
                </a:schemeClr>
              </a:solidFill>
            </a:rPr>
            <a:t>education</a:t>
          </a:r>
          <a:r>
            <a:rPr lang="en-US" sz="1500" kern="1200" dirty="0">
              <a:solidFill>
                <a:schemeClr val="accent4">
                  <a:lumMod val="20000"/>
                  <a:lumOff val="80000"/>
                </a:schemeClr>
              </a:solidFill>
            </a:rPr>
            <a:t>, </a:t>
          </a:r>
          <a:r>
            <a:rPr lang="en-US" sz="15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financial order and plan</a:t>
          </a:r>
          <a:endParaRPr lang="en-US" sz="1500" kern="1200" dirty="0">
            <a:solidFill>
              <a:schemeClr val="accent4">
                <a:lumMod val="20000"/>
                <a:lumOff val="80000"/>
              </a:schemeClr>
            </a:solidFill>
          </a:endParaRPr>
        </a:p>
      </dsp:txBody>
      <dsp:txXfrm>
        <a:off x="1832814" y="4299857"/>
        <a:ext cx="4611596" cy="859971"/>
      </dsp:txXfrm>
    </dsp:sp>
    <dsp:sp modelId="{8B788455-119D-409D-B6E6-3DF7256D8300}">
      <dsp:nvSpPr>
        <dsp:cNvPr id="0" name=""/>
        <dsp:cNvSpPr/>
      </dsp:nvSpPr>
      <dsp:spPr>
        <a:xfrm>
          <a:off x="0" y="5159828"/>
          <a:ext cx="8277225" cy="859971"/>
        </a:xfrm>
        <a:prstGeom prst="trapezoid">
          <a:avLst>
            <a:gd name="adj" fmla="val 68750"/>
          </a:avLst>
        </a:prstGeom>
        <a:solidFill>
          <a:schemeClr val="accent4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Physical Self-care:  healthy diet, regular exercise, sleep schedule, </a:t>
          </a:r>
          <a:r>
            <a:rPr lang="en-US" sz="1500" kern="1200" dirty="0">
              <a:solidFill>
                <a:schemeClr val="accent4">
                  <a:lumMod val="20000"/>
                  <a:lumOff val="80000"/>
                </a:schemeClr>
              </a:solidFill>
            </a:rPr>
            <a:t>healthy lifestyle</a:t>
          </a:r>
          <a:endParaRPr lang="en-US" sz="15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1448514" y="5159828"/>
        <a:ext cx="5380196" cy="859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87738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4" tIns="46303" rIns="92604" bIns="4630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9700" y="0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4" tIns="46303" rIns="92604" bIns="4630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4" tIns="46303" rIns="92604" bIns="4630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9700" y="8772525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4" tIns="46303" rIns="92604" bIns="463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E82D961-BF4D-4AE6-B0E2-2714332866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4582" name="Picture 7" descr="LUHS_1CK_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53988"/>
            <a:ext cx="19367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4" tIns="46303" rIns="92604" bIns="4630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9700" y="0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4" tIns="46303" rIns="92604" bIns="4630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2150"/>
            <a:ext cx="6157912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6913" y="4387850"/>
            <a:ext cx="5580062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4" tIns="46303" rIns="92604" bIns="463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4" tIns="46303" rIns="92604" bIns="4630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9700" y="8772525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4" tIns="46303" rIns="92604" bIns="463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E60B9A4-07C5-4025-8C1B-1AA5D87822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EF8066-4B04-4D11-A48C-49BB0545A96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60B9A4-07C5-4025-8C1B-1AA5D878228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47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60B9A4-07C5-4025-8C1B-1AA5D878228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95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60B9A4-07C5-4025-8C1B-1AA5D878228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394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49B5599D-C3CE-4BE9-8459-07E872D27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521E6BD1-686A-4DF3-B6BE-37E287BCB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38AF3025-AEB0-48B8-BE43-ADFC2891AA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EE0A9A-1463-4F56-92B7-91EC9AA14C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337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49B5599D-C3CE-4BE9-8459-07E872D27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521E6BD1-686A-4DF3-B6BE-37E287BCB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38AF3025-AEB0-48B8-BE43-ADFC2891AA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EE0A9A-1463-4F56-92B7-91EC9AA14C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8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DC1D8A-8646-4DC4-B046-0DA582F54E97}"/>
              </a:ext>
            </a:extLst>
          </p:cNvPr>
          <p:cNvCxnSpPr/>
          <p:nvPr/>
        </p:nvCxnSpPr>
        <p:spPr>
          <a:xfrm>
            <a:off x="3194050" y="3529013"/>
            <a:ext cx="749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5093" y="802300"/>
            <a:ext cx="7491353" cy="2541431"/>
          </a:xfrm>
        </p:spPr>
        <p:txBody>
          <a:bodyPr bIns="0" anchor="b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5093" y="3531206"/>
            <a:ext cx="7491353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2B70D9-7DF7-434F-8032-D633DB694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B66E-1173-435D-8165-661010C1A75A}" type="datetimeFigureOut">
              <a:rPr lang="en-US"/>
              <a:pPr>
                <a:defRPr/>
              </a:pPr>
              <a:t>3/21/2024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9B00BD-D1B9-4F50-B0FA-65F2263F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4050" y="328613"/>
            <a:ext cx="4116388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991828-78FF-40A1-9F0B-A766333C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12938" y="798513"/>
            <a:ext cx="1069975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B21CB-1372-4BD8-84EC-64AF9D852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89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20DEF9-23C5-4EAD-A023-77C459A92C9B}"/>
              </a:ext>
            </a:extLst>
          </p:cNvPr>
          <p:cNvCxnSpPr/>
          <p:nvPr/>
        </p:nvCxnSpPr>
        <p:spPr>
          <a:xfrm>
            <a:off x="1924050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98D822-0FB2-4C38-95A2-D46147898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74DC3D-6872-4528-A595-3B28861E0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E1CE7D-B596-41BE-B111-E46CA507B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690E0-DC87-4416-A657-0F55490096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5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657CB6-920D-4931-ABA1-47F769F9A2F4}"/>
              </a:ext>
            </a:extLst>
          </p:cNvPr>
          <p:cNvCxnSpPr/>
          <p:nvPr/>
        </p:nvCxnSpPr>
        <p:spPr>
          <a:xfrm>
            <a:off x="9224963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4038" y="798975"/>
            <a:ext cx="1470703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4655" y="798975"/>
            <a:ext cx="7068127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AAF788-4F99-4EB9-AB21-BA36BA48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02BE54-0EBD-4175-97CD-3B728226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EAC45B-451C-48A4-9A29-B3EAA7B7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30CF3-3F86-4EAF-BE14-57924DF731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96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417763" y="3529013"/>
            <a:ext cx="863758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094A8-F459-4FC7-A7BD-500C57EBB228}" type="datetimeFigureOut">
              <a:rPr lang="en-US"/>
              <a:pPr>
                <a:defRPr/>
              </a:pPr>
              <a:t>3/21/2024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175" y="328613"/>
            <a:ext cx="4973638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8275" y="798513"/>
            <a:ext cx="809625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3B2A0-CB74-406D-AA9D-0A17C8BA2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8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3CA65-35FD-47F8-86E1-677A1F4A9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722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54150" y="3805238"/>
            <a:ext cx="863123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451B6-61AB-4D2F-BFBA-1F00E2B9E2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885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87BB3-2F46-4AA6-866A-6E40878D30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877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B1C7-CF1F-4D15-A87C-8004B8BF7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183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D1FF-301D-435D-AD44-CE2B510C8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329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752B7-2E52-4F80-8ABC-00436BBB7A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962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47800" y="3205163"/>
            <a:ext cx="3270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D7CF1-FE6C-4952-8717-EB2E5B60F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19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55F800-908F-4C5A-B7F4-19939A156985}"/>
              </a:ext>
            </a:extLst>
          </p:cNvPr>
          <p:cNvCxnSpPr/>
          <p:nvPr/>
        </p:nvCxnSpPr>
        <p:spPr>
          <a:xfrm>
            <a:off x="1924050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8A855A-BCBA-4429-867E-E282E93F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A0FAA1-10E1-4475-A3C6-45A4A734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F5CE41-018D-4262-9ECA-A9ABBEB61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7952-F48D-4C19-AD0B-1AB7BCF435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983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477125" y="482600"/>
            <a:ext cx="4075113" cy="5148263"/>
            <a:chOff x="7477387" y="482170"/>
            <a:chExt cx="4074533" cy="5149101"/>
          </a:xfrm>
        </p:grpSpPr>
        <p:sp>
          <p:nvSpPr>
            <p:cNvPr id="6" name="Rectangle 5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7"/>
          <p:cNvCxnSpPr/>
          <p:nvPr/>
        </p:nvCxnSpPr>
        <p:spPr>
          <a:xfrm>
            <a:off x="1447800" y="3143250"/>
            <a:ext cx="5527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800" y="5470525"/>
            <a:ext cx="5527675" cy="3190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800" y="319088"/>
            <a:ext cx="5540375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0E926-9208-420F-903D-D53871582B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341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8D577-B285-4493-8952-DB50044CD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752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439275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BF069-2245-448E-847D-566F9C4DB2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7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BF546B-1881-47F3-90C8-9801F0E0B395}"/>
              </a:ext>
            </a:extLst>
          </p:cNvPr>
          <p:cNvCxnSpPr/>
          <p:nvPr/>
        </p:nvCxnSpPr>
        <p:spPr>
          <a:xfrm>
            <a:off x="1924050" y="3805238"/>
            <a:ext cx="7491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1756130"/>
            <a:ext cx="7489336" cy="188795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656" y="3806197"/>
            <a:ext cx="748933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1BFF62-B65E-4D7D-A6BA-F6DC4C93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8774DA-1119-4A87-9D49-84BA3267B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6292C7-FA0C-4DB9-9BC9-B9574886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F4C3-1F39-4C1A-BEA1-33A13270E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7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C8760C-3B34-4E80-A227-90A1814BD013}"/>
              </a:ext>
            </a:extLst>
          </p:cNvPr>
          <p:cNvCxnSpPr/>
          <p:nvPr/>
        </p:nvCxnSpPr>
        <p:spPr>
          <a:xfrm>
            <a:off x="1924050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804891"/>
            <a:ext cx="8761791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4654" y="2013936"/>
            <a:ext cx="4167828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8909" y="2013937"/>
            <a:ext cx="4167536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49A77EF-64E6-45FC-AD4F-874ADA92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AED1363-71A7-444E-9509-CFB9CE74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D73D2C0-B093-4039-A11E-26A1CDCE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09064-1AEF-499A-A71C-DF4221899A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36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1652F2-4B01-4C65-8CAF-7419C62C0035}"/>
              </a:ext>
            </a:extLst>
          </p:cNvPr>
          <p:cNvCxnSpPr/>
          <p:nvPr/>
        </p:nvCxnSpPr>
        <p:spPr>
          <a:xfrm>
            <a:off x="1924050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804165"/>
            <a:ext cx="8761792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655" y="2019551"/>
            <a:ext cx="4167688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4655" y="2824271"/>
            <a:ext cx="4167688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8909" y="2023005"/>
            <a:ext cx="416753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8909" y="2821491"/>
            <a:ext cx="416753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1E34449D-E3E9-4743-8A9E-92A61064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E3B0FED4-2CDC-4129-8056-44B8DA7F6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A2E77D7-1256-470D-B036-ABC8271E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BDCF3-EC70-4E08-A7C1-628E6F4EE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8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0D1CF3-ED8F-4FEE-9B75-687B2B0B031E}"/>
              </a:ext>
            </a:extLst>
          </p:cNvPr>
          <p:cNvCxnSpPr/>
          <p:nvPr/>
        </p:nvCxnSpPr>
        <p:spPr>
          <a:xfrm>
            <a:off x="1924050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8D087B8C-FD74-435D-BCBE-F80CF26E3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CC05130-8CA5-470B-A5B5-764BBBF73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1A63340-36FF-4270-A7BA-A302C5A5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7BDD-6C62-4574-9573-2EEA374D2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88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EBD9F21-5645-4EF9-B7D5-ACD58FDE6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247896-EF3F-4B50-85D7-CBB8EA33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DF91CF-0056-49C5-ABDA-5810E8D0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A98A1-9865-41C9-A96A-A6F849135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39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A2EEBF-FAD0-4C10-BDA5-21664BDC9FE1}"/>
              </a:ext>
            </a:extLst>
          </p:cNvPr>
          <p:cNvCxnSpPr/>
          <p:nvPr/>
        </p:nvCxnSpPr>
        <p:spPr>
          <a:xfrm>
            <a:off x="1922463" y="3205163"/>
            <a:ext cx="32321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723" y="798973"/>
            <a:ext cx="3234600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208" y="798974"/>
            <a:ext cx="5104237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8723" y="3205493"/>
            <a:ext cx="3236492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F152E9B-2D93-418F-B5C6-9E34031E9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24AACD2-103A-469A-8E5B-61771846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9A23471-005F-4ED2-AFE0-C657606E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1B493-FF20-453E-8381-2998EBF7D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01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661150" y="482600"/>
            <a:ext cx="4681538" cy="5148263"/>
            <a:chOff x="6852919" y="583365"/>
            <a:chExt cx="4681849" cy="518192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DD3DDD-9638-4DC8-9B01-2C8AA5EE0A1F}"/>
                </a:ext>
              </a:extLst>
            </p:cNvPr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680442-7EA0-4837-B035-9563BAC74B8B}"/>
                </a:ext>
              </a:extLst>
            </p:cNvPr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EFE219-7240-4B8D-AF5C-728A90A7CB76}"/>
              </a:ext>
            </a:extLst>
          </p:cNvPr>
          <p:cNvCxnSpPr/>
          <p:nvPr/>
        </p:nvCxnSpPr>
        <p:spPr>
          <a:xfrm>
            <a:off x="1922463" y="3143250"/>
            <a:ext cx="43211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531" y="1129513"/>
            <a:ext cx="4326580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20171" y="1122544"/>
            <a:ext cx="2979997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656" y="3145992"/>
            <a:ext cx="4320381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5D105EBC-21A1-4260-A76B-F6000D9C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16113" y="5470525"/>
            <a:ext cx="4337050" cy="3190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FFEF4F37-BB6F-4B04-AC7E-162E2C9AB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7700" y="319088"/>
            <a:ext cx="4335463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538260F-02F2-40B0-9913-E6C2A428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03788-DBD3-4161-ABE2-CA43417DF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39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B0244B-932B-420D-B766-95CC2418B81C}"/>
              </a:ext>
            </a:extLst>
          </p:cNvPr>
          <p:cNvSpPr/>
          <p:nvPr/>
        </p:nvSpPr>
        <p:spPr>
          <a:xfrm>
            <a:off x="0" y="2016125"/>
            <a:ext cx="12192000" cy="407987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6000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C7236E-8C5D-4839-808B-924A218889A2}"/>
              </a:ext>
            </a:extLst>
          </p:cNvPr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91C41-9764-498F-B7BF-1BFDE7B1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050" y="804863"/>
            <a:ext cx="8763000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050" y="2016125"/>
            <a:ext cx="876300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D9F21-5645-4EF9-B7D5-ACD58FDE6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29513" y="330200"/>
            <a:ext cx="3157537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47896-EF3F-4B50-85D7-CBB8EA33E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4050" y="328613"/>
            <a:ext cx="5378450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F91CF-0056-49C5-ABDA-5810E8D01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288" y="798513"/>
            <a:ext cx="1060450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800">
                <a:solidFill>
                  <a:schemeClr val="accent1"/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C4A45A0A-EB3A-4740-B6D6-182223893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07" r:id="rId1"/>
    <p:sldLayoutId id="2147486408" r:id="rId2"/>
    <p:sldLayoutId id="2147486409" r:id="rId3"/>
    <p:sldLayoutId id="2147486410" r:id="rId4"/>
    <p:sldLayoutId id="2147486411" r:id="rId5"/>
    <p:sldLayoutId id="2147486412" r:id="rId6"/>
    <p:sldLayoutId id="2147486405" r:id="rId7"/>
    <p:sldLayoutId id="2147486413" r:id="rId8"/>
    <p:sldLayoutId id="2147486414" r:id="rId9"/>
    <p:sldLayoutId id="2147486415" r:id="rId10"/>
    <p:sldLayoutId id="214748641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defTabSz="6858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300"/>
            <a:ext cx="12192000" cy="41068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1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black">
          <a:xfrm>
            <a:off x="0" y="6126163"/>
            <a:ext cx="12192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0975" y="804863"/>
            <a:ext cx="9604375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50975" y="2016125"/>
            <a:ext cx="9604375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913" y="330200"/>
            <a:ext cx="3500437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0975" y="328613"/>
            <a:ext cx="5938838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5" y="798513"/>
            <a:ext cx="811213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04E799A-4AE5-45C8-B27D-3996DEA73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775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7" r:id="rId1"/>
    <p:sldLayoutId id="2147486418" r:id="rId2"/>
    <p:sldLayoutId id="2147486419" r:id="rId3"/>
    <p:sldLayoutId id="2147486420" r:id="rId4"/>
    <p:sldLayoutId id="2147486421" r:id="rId5"/>
    <p:sldLayoutId id="2147486422" r:id="rId6"/>
    <p:sldLayoutId id="2147486406" r:id="rId7"/>
    <p:sldLayoutId id="2147486423" r:id="rId8"/>
    <p:sldLayoutId id="2147486424" r:id="rId9"/>
    <p:sldLayoutId id="2147486425" r:id="rId10"/>
    <p:sldLayoutId id="214748642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uact=8&amp;docid=glcRC82A7HKzrM&amp;tbnid=n3nKg7CeJSDBRM:&amp;ved=0CAgQjRw&amp;url=http://md2bgrecoa3.com/2012/08/11/my-experience-with-anti-physician-bullying-policies/&amp;ei=6UVuU9XTAsqOyATHpYHAAQ&amp;psig=AFQjCNHLZtNbo__FSuJa2w7OilVAkcVxSA&amp;ust=1399822185135486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areteam@springhealth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luc.edu/wellness/" TargetMode="Externa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ahUKEwjtur3W68nKAhVEvIMKHXFACZIQjRwIBw&amp;url=http%3A%2F%2Fwww.aquaticplantcentral.com%2Fforumapc%2Flighting%2F38014-lighting-spectrum-photosythesis.html&amp;bvm=bv.112766941,d.amc&amp;psig=AFQjCNGu-PI47Vy00_11ZHyBI89bc-og5g&amp;ust=1453978890245636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ahUKEwjtur3W68nKAhVEvIMKHXFACZIQjRwIBw&amp;url=http%3A%2F%2Fwww.aquaticplantcentral.com%2Fforumapc%2Flighting%2F38014-lighting-spectrum-photosythesis.html&amp;bvm=bv.112766941,d.amc&amp;psig=AFQjCNGu-PI47Vy00_11ZHyBI89bc-og5g&amp;ust=1453978890245636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 noChangeArrowheads="1"/>
          </p:cNvSpPr>
          <p:nvPr>
            <p:ph type="ctrTitle"/>
          </p:nvPr>
        </p:nvSpPr>
        <p:spPr>
          <a:xfrm>
            <a:off x="2286000" y="762000"/>
            <a:ext cx="8859837" cy="25415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Wellness and Burnout in Academia: 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000" dirty="0"/>
              <a:t>What faculty have experienced in academic medicine,</a:t>
            </a:r>
            <a:br>
              <a:rPr lang="en-US" sz="2000" dirty="0"/>
            </a:br>
            <a:r>
              <a:rPr lang="en-US" sz="2000" dirty="0" smtClean="0"/>
              <a:t>how </a:t>
            </a:r>
            <a:r>
              <a:rPr lang="en-US" sz="2000" dirty="0"/>
              <a:t>has it been affected by </a:t>
            </a:r>
            <a:r>
              <a:rPr lang="en-US" sz="2000" dirty="0" smtClean="0"/>
              <a:t>our current culture, </a:t>
            </a:r>
            <a:r>
              <a:rPr lang="en-US" sz="2000" dirty="0" smtClean="0"/>
              <a:t>and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what </a:t>
            </a:r>
            <a:r>
              <a:rPr lang="en-US" sz="2000" dirty="0"/>
              <a:t>do we do now?</a:t>
            </a:r>
            <a:endParaRPr lang="en-US" altLang="en-US" sz="1000" i="1" dirty="0"/>
          </a:p>
        </p:txBody>
      </p:sp>
      <p:sp>
        <p:nvSpPr>
          <p:cNvPr id="6147" name="Subtitle 4"/>
          <p:cNvSpPr>
            <a:spLocks noGrp="1" noChangeArrowheads="1"/>
          </p:cNvSpPr>
          <p:nvPr>
            <p:ph type="subTitle" idx="1"/>
          </p:nvPr>
        </p:nvSpPr>
        <p:spPr>
          <a:xfrm>
            <a:off x="2417763" y="3886200"/>
            <a:ext cx="6573837" cy="1295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Center for Faculty Excellence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Loyola University Chicago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3.22.24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6C4C6E-4A5F-427B-A376-81F5249C9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143000"/>
            <a:ext cx="9582150" cy="711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The danger of minimizing the word “burnout”</a:t>
            </a:r>
          </a:p>
        </p:txBody>
      </p:sp>
      <p:pic>
        <p:nvPicPr>
          <p:cNvPr id="430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261" y="1917700"/>
            <a:ext cx="5773477" cy="436729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 extrusionH="19050">
            <a:bevelT w="25400" prst="relaxedInset"/>
            <a:bevelB w="254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F25FA6-A0DD-4A7F-B9A8-D426DF21FBBF}"/>
              </a:ext>
            </a:extLst>
          </p:cNvPr>
          <p:cNvSpPr txBox="1"/>
          <p:nvPr/>
        </p:nvSpPr>
        <p:spPr>
          <a:xfrm>
            <a:off x="1447800" y="6348491"/>
            <a:ext cx="998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Shanafelt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Tait D. and John H. Noseworthy. “Executive Leadership and Physician Well‐being: Nine Organizational Strategies to Promote Engagement and Reduce Burnout.” </a:t>
            </a:r>
            <a:r>
              <a:rPr lang="en-US" sz="1400" b="0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Mayo Clinic Proceedings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92 (2017): 129–146.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442B-25C3-4D7C-90CC-C9952900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Reality check!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50% of physicians are not “burned out”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173C8B28-1CD5-4AD2-B19F-488C1C3ED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But why is this such an issue in medicine?</a:t>
            </a:r>
          </a:p>
        </p:txBody>
      </p:sp>
    </p:spTree>
    <p:extLst>
      <p:ext uri="{BB962C8B-B14F-4D97-AF65-F5344CB8AC3E}">
        <p14:creationId xmlns:p14="http://schemas.microsoft.com/office/powerpoint/2010/main" val="9770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 noChangeArrowheads="1"/>
          </p:cNvSpPr>
          <p:nvPr>
            <p:ph type="title"/>
          </p:nvPr>
        </p:nvSpPr>
        <p:spPr>
          <a:xfrm>
            <a:off x="838201" y="804891"/>
            <a:ext cx="9848246" cy="1059305"/>
          </a:xfrm>
        </p:spPr>
        <p:txBody>
          <a:bodyPr/>
          <a:lstStyle/>
          <a:p>
            <a:r>
              <a:rPr lang="en-US" altLang="en-US" dirty="0"/>
              <a:t>Why are physicians at such risk or burnout?</a:t>
            </a:r>
          </a:p>
        </p:txBody>
      </p:sp>
      <p:sp>
        <p:nvSpPr>
          <p:cNvPr id="46083" name="Content Placeholder 2"/>
          <p:cNvSpPr>
            <a:spLocks noGrp="1" noChangeArrowheads="1"/>
          </p:cNvSpPr>
          <p:nvPr>
            <p:ph sz="half" idx="1"/>
          </p:nvPr>
        </p:nvSpPr>
        <p:spPr>
          <a:xfrm>
            <a:off x="188156" y="2154721"/>
            <a:ext cx="2943282" cy="3437560"/>
          </a:xfrm>
        </p:spPr>
        <p:txBody>
          <a:bodyPr/>
          <a:lstStyle/>
          <a:p>
            <a:r>
              <a:rPr lang="en-US" altLang="en-US" dirty="0"/>
              <a:t>The Person</a:t>
            </a:r>
          </a:p>
          <a:p>
            <a:pPr lvl="1"/>
            <a:r>
              <a:rPr lang="en-US" altLang="en-US" dirty="0"/>
              <a:t>d</a:t>
            </a:r>
            <a:r>
              <a:rPr lang="en-US" altLang="en-US" sz="1800" dirty="0"/>
              <a:t>riven</a:t>
            </a:r>
          </a:p>
          <a:p>
            <a:pPr lvl="1"/>
            <a:r>
              <a:rPr lang="en-US" altLang="en-US" sz="1800" dirty="0"/>
              <a:t>goal directed</a:t>
            </a:r>
          </a:p>
          <a:p>
            <a:pPr lvl="1"/>
            <a:r>
              <a:rPr lang="en-US" altLang="en-US" dirty="0"/>
              <a:t>perfectionist</a:t>
            </a:r>
            <a:endParaRPr lang="en-US" altLang="en-US" sz="1800" dirty="0"/>
          </a:p>
          <a:p>
            <a:pPr lvl="1"/>
            <a:r>
              <a:rPr lang="en-US" altLang="en-US" dirty="0"/>
              <a:t>n</a:t>
            </a:r>
            <a:r>
              <a:rPr lang="en-US" altLang="en-US" sz="1800" dirty="0"/>
              <a:t>ot self-forgiving</a:t>
            </a:r>
          </a:p>
          <a:p>
            <a:pPr lvl="1"/>
            <a:r>
              <a:rPr lang="en-US" altLang="en-US" sz="1800" dirty="0"/>
              <a:t>“M.D.” is </a:t>
            </a:r>
            <a:r>
              <a:rPr lang="en-US" altLang="en-US" sz="1800" i="1" dirty="0"/>
              <a:t>what we are, </a:t>
            </a:r>
            <a:r>
              <a:rPr lang="en-US" altLang="en-US" sz="1800" dirty="0"/>
              <a:t>not </a:t>
            </a:r>
            <a:r>
              <a:rPr lang="en-US" altLang="en-US" sz="1800" i="1" dirty="0"/>
              <a:t>what we do</a:t>
            </a:r>
          </a:p>
          <a:p>
            <a:pPr lvl="1"/>
            <a:r>
              <a:rPr lang="en-US" altLang="en-US" sz="1800" dirty="0"/>
              <a:t>Trained to be independent and not ask for help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188392" y="2154721"/>
            <a:ext cx="3092335" cy="3437559"/>
          </a:xfrm>
        </p:spPr>
        <p:txBody>
          <a:bodyPr/>
          <a:lstStyle/>
          <a:p>
            <a:r>
              <a:rPr lang="en-US" altLang="en-US" dirty="0"/>
              <a:t>The Environment</a:t>
            </a:r>
          </a:p>
          <a:p>
            <a:pPr lvl="1"/>
            <a:r>
              <a:rPr lang="en-US" altLang="en-US" dirty="0"/>
              <a:t>p</a:t>
            </a:r>
            <a:r>
              <a:rPr lang="en-US" altLang="en-US" sz="1800" dirty="0"/>
              <a:t>roductivity driven</a:t>
            </a:r>
          </a:p>
          <a:p>
            <a:pPr lvl="1"/>
            <a:r>
              <a:rPr lang="en-US" altLang="en-US" dirty="0"/>
              <a:t>c</a:t>
            </a:r>
            <a:r>
              <a:rPr lang="en-US" altLang="en-US" sz="1800" dirty="0"/>
              <a:t>og in a wheel</a:t>
            </a:r>
          </a:p>
          <a:p>
            <a:pPr lvl="1"/>
            <a:r>
              <a:rPr lang="en-US" altLang="en-US" sz="1800" dirty="0"/>
              <a:t>24/7 access and demands</a:t>
            </a:r>
          </a:p>
          <a:p>
            <a:pPr lvl="1"/>
            <a:r>
              <a:rPr lang="en-US" altLang="en-US" dirty="0"/>
              <a:t>loss of control</a:t>
            </a:r>
          </a:p>
          <a:p>
            <a:pPr lvl="1"/>
            <a:r>
              <a:rPr lang="en-US" altLang="en-US" dirty="0"/>
              <a:t>i</a:t>
            </a:r>
            <a:r>
              <a:rPr lang="en-US" altLang="en-US" sz="1800" dirty="0"/>
              <a:t>nconsistency of outcomes</a:t>
            </a:r>
          </a:p>
          <a:p>
            <a:pPr lvl="1"/>
            <a:r>
              <a:rPr lang="en-US" altLang="en-US" sz="1800" dirty="0"/>
              <a:t>high stakes</a:t>
            </a:r>
          </a:p>
          <a:p>
            <a:pPr lvl="1"/>
            <a:r>
              <a:rPr lang="en-US" altLang="en-US" dirty="0"/>
              <a:t>c</a:t>
            </a:r>
            <a:r>
              <a:rPr lang="en-US" altLang="en-US" sz="1800" dirty="0"/>
              <a:t>ompetitive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50BFFF5-DD57-4F19-A04F-C9BD243A912F}"/>
              </a:ext>
            </a:extLst>
          </p:cNvPr>
          <p:cNvSpPr txBox="1">
            <a:spLocks/>
          </p:cNvSpPr>
          <p:nvPr/>
        </p:nvSpPr>
        <p:spPr bwMode="auto">
          <a:xfrm>
            <a:off x="8522131" y="2125818"/>
            <a:ext cx="2438400" cy="343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One Outcome</a:t>
            </a:r>
          </a:p>
          <a:p>
            <a:pPr lvl="1"/>
            <a:r>
              <a:rPr lang="en-US" altLang="en-US" dirty="0"/>
              <a:t>frustration</a:t>
            </a:r>
          </a:p>
          <a:p>
            <a:pPr lvl="1"/>
            <a:r>
              <a:rPr lang="en-US" altLang="en-US" dirty="0"/>
              <a:t>antagonism</a:t>
            </a:r>
          </a:p>
          <a:p>
            <a:pPr lvl="1"/>
            <a:r>
              <a:rPr lang="en-US" altLang="en-US" dirty="0"/>
              <a:t>anxiety</a:t>
            </a:r>
          </a:p>
          <a:p>
            <a:pPr lvl="1"/>
            <a:r>
              <a:rPr lang="en-US" altLang="en-US" dirty="0"/>
              <a:t>demoralized</a:t>
            </a:r>
          </a:p>
          <a:p>
            <a:pPr lvl="1"/>
            <a:r>
              <a:rPr lang="en-US" altLang="en-US" dirty="0"/>
              <a:t>overwhelmed</a:t>
            </a:r>
          </a:p>
          <a:p>
            <a:pPr lvl="1"/>
            <a:r>
              <a:rPr lang="en-US" altLang="en-US" dirty="0"/>
              <a:t>guilt</a:t>
            </a:r>
          </a:p>
          <a:p>
            <a:pPr lvl="1"/>
            <a:r>
              <a:rPr lang="en-US" altLang="en-US" dirty="0"/>
              <a:t>imposter syndrome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8988ED-746C-43F7-8C75-11B86837F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00" t="6089" r="20000" b="11043"/>
          <a:stretch/>
        </p:blipFill>
        <p:spPr>
          <a:xfrm>
            <a:off x="2699642" y="2125818"/>
            <a:ext cx="1193899" cy="11265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0B34D4-0D9E-4E39-9407-BC077EB2A2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31" t="5555" r="12515" b="32222"/>
          <a:stretch/>
        </p:blipFill>
        <p:spPr>
          <a:xfrm>
            <a:off x="7086600" y="2113726"/>
            <a:ext cx="1118932" cy="1150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F73E32-153A-43C4-B9E1-9C9A34BA39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09" t="1913" r="18001"/>
          <a:stretch/>
        </p:blipFill>
        <p:spPr>
          <a:xfrm>
            <a:off x="10960531" y="2113726"/>
            <a:ext cx="1165370" cy="110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1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442B-25C3-4D7C-90CC-C9952900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584" y="1066800"/>
            <a:ext cx="9828383" cy="105930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the events of these past few years have not helped.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173C8B28-1CD5-4AD2-B19F-488C1C3ED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9217" y="2622938"/>
            <a:ext cx="4645152" cy="3448595"/>
          </a:xfrm>
        </p:spPr>
        <p:txBody>
          <a:bodyPr/>
          <a:lstStyle/>
          <a:p>
            <a:r>
              <a:rPr lang="en-US" altLang="en-US" sz="2400" dirty="0"/>
              <a:t>COVID</a:t>
            </a:r>
          </a:p>
          <a:p>
            <a:r>
              <a:rPr lang="en-US" altLang="en-US" sz="2400" dirty="0"/>
              <a:t>Racial injustice</a:t>
            </a:r>
          </a:p>
          <a:p>
            <a:r>
              <a:rPr lang="en-US" altLang="en-US" sz="2400" dirty="0"/>
              <a:t>Political unrest and incivility</a:t>
            </a:r>
          </a:p>
          <a:p>
            <a:r>
              <a:rPr lang="en-US" altLang="en-US" sz="2400" dirty="0"/>
              <a:t>Physician &amp; healthcare </a:t>
            </a:r>
            <a:r>
              <a:rPr lang="en-US" altLang="en-US" sz="2400" dirty="0" smtClean="0"/>
              <a:t>mistrust</a:t>
            </a:r>
          </a:p>
          <a:p>
            <a:r>
              <a:rPr lang="en-US" altLang="en-US" sz="2400" dirty="0" smtClean="0"/>
              <a:t>Social media</a:t>
            </a:r>
            <a:endParaRPr lang="en-US" alt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A55CB-2223-484F-9A13-2B347B667A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/>
              <a:t>Damage to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self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sense of community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trust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support infrastructure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relationships </a:t>
            </a:r>
          </a:p>
          <a:p>
            <a:r>
              <a:rPr lang="en-US" sz="1800" dirty="0"/>
              <a:t>Loss of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control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autonomy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support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27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>
          <a:xfrm>
            <a:off x="1417638" y="972621"/>
            <a:ext cx="9604375" cy="1049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Academic BURNOUT</a:t>
            </a:r>
          </a:p>
        </p:txBody>
      </p:sp>
      <p:sp>
        <p:nvSpPr>
          <p:cNvPr id="3072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417638" y="2057400"/>
            <a:ext cx="9637712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Emotional exhaustion (seems to start and dominate the process)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/>
              <a:t>Increased work demands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/>
              <a:t>Increased scrutiny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/>
              <a:t>Increased time of administrative tasks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Depersonalization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/>
              <a:t>Increased productivity &amp; performance scrutiny 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/>
              <a:t>Increased administrator oversight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Decreased feelings of personal accomplishment 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/>
              <a:t>Decreased time allocated to personal academic endeavors 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/>
              <a:t>lack of feelings of competence and successful achievement in one's work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5486400" y="6211669"/>
            <a:ext cx="6918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err="1">
                <a:solidFill>
                  <a:schemeClr val="bg1"/>
                </a:solidFill>
                <a:latin typeface="Aharoni" pitchFamily="2" charset="0"/>
                <a:cs typeface="Aharoni" pitchFamily="2" charset="0"/>
              </a:rPr>
              <a:t>Sabagh</a:t>
            </a:r>
            <a:r>
              <a:rPr lang="en-US" altLang="en-US" sz="1400" b="1" dirty="0">
                <a:solidFill>
                  <a:schemeClr val="bg1"/>
                </a:solidFill>
                <a:latin typeface="Aharoni" pitchFamily="2" charset="0"/>
                <a:cs typeface="Aharoni" pitchFamily="2" charset="0"/>
              </a:rPr>
              <a:t>, et al: </a:t>
            </a:r>
            <a:r>
              <a:rPr lang="en-US" altLang="en-US" sz="1400" b="1" i="1" dirty="0">
                <a:solidFill>
                  <a:schemeClr val="bg1"/>
                </a:solidFill>
                <a:latin typeface="Aharoni" pitchFamily="2" charset="0"/>
                <a:cs typeface="Aharoni" pitchFamily="2" charset="0"/>
              </a:rPr>
              <a:t>Antecedents, correlates and consequences of faculty burnout</a:t>
            </a:r>
            <a:r>
              <a:rPr lang="en-US" altLang="en-US" sz="1400" b="1" dirty="0">
                <a:solidFill>
                  <a:schemeClr val="bg1"/>
                </a:solidFill>
                <a:latin typeface="Aharoni" pitchFamily="2" charset="0"/>
                <a:cs typeface="Aharoni" pitchFamily="2" charset="0"/>
              </a:rPr>
              <a:t>.  Educational Research, 2018 vol 60 no.2, 131-156</a:t>
            </a:r>
            <a:endParaRPr lang="en-US" altLang="en-US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0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442B-25C3-4D7C-90CC-C9952900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620" y="1098366"/>
            <a:ext cx="9201150" cy="10493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Common themes in professional Burnout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173C8B28-1CD5-4AD2-B19F-488C1C3ED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8164" y="1981200"/>
            <a:ext cx="5529436" cy="3449638"/>
          </a:xfrm>
        </p:spPr>
        <p:txBody>
          <a:bodyPr/>
          <a:lstStyle/>
          <a:p>
            <a:r>
              <a:rPr lang="en-US" altLang="en-US" dirty="0"/>
              <a:t>Decreased money and time</a:t>
            </a:r>
          </a:p>
          <a:p>
            <a:pPr lvl="1"/>
            <a:r>
              <a:rPr lang="en-US" altLang="en-US" dirty="0"/>
              <a:t>Cuts in tenure / tenured position and funding for academic pursuits</a:t>
            </a:r>
          </a:p>
          <a:p>
            <a:pPr lvl="1"/>
            <a:r>
              <a:rPr lang="en-US" altLang="en-US" dirty="0"/>
              <a:t>Increased productivity (teaching) targets and demands</a:t>
            </a:r>
          </a:p>
          <a:p>
            <a:r>
              <a:rPr lang="en-US" altLang="en-US" dirty="0"/>
              <a:t>Increased responsibilities and decreased autonomy </a:t>
            </a:r>
          </a:p>
          <a:p>
            <a:pPr lvl="1"/>
            <a:r>
              <a:rPr lang="en-US" altLang="en-US" dirty="0"/>
              <a:t>Increased oversight</a:t>
            </a:r>
          </a:p>
          <a:p>
            <a:pPr lvl="1"/>
            <a:r>
              <a:rPr lang="en-US" altLang="en-US" dirty="0"/>
              <a:t>Unclear workflow demands</a:t>
            </a:r>
          </a:p>
          <a:p>
            <a:pPr lvl="1"/>
            <a:r>
              <a:rPr lang="en-US" altLang="en-US" dirty="0"/>
              <a:t>Increased administrative burden</a:t>
            </a:r>
          </a:p>
          <a:p>
            <a:pPr lvl="1"/>
            <a:r>
              <a:rPr lang="en-US" altLang="en-US" dirty="0"/>
              <a:t>Faculty- administrative conflicts</a:t>
            </a:r>
          </a:p>
          <a:p>
            <a:pPr lvl="1"/>
            <a:r>
              <a:rPr lang="en-US" altLang="en-US" dirty="0"/>
              <a:t>Corporate culture</a:t>
            </a:r>
          </a:p>
          <a:p>
            <a:pPr lvl="1"/>
            <a:endParaRPr lang="en-US" alt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FBF7C9-857A-4AB5-B1FD-A6683717328C}"/>
              </a:ext>
            </a:extLst>
          </p:cNvPr>
          <p:cNvSpPr txBox="1"/>
          <p:nvPr/>
        </p:nvSpPr>
        <p:spPr>
          <a:xfrm>
            <a:off x="6283779" y="6248400"/>
            <a:ext cx="6428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err="1">
                <a:solidFill>
                  <a:schemeClr val="bg1"/>
                </a:solidFill>
                <a:latin typeface="Aharoni" pitchFamily="2" charset="0"/>
                <a:cs typeface="Aharoni" pitchFamily="2" charset="0"/>
              </a:rPr>
              <a:t>Sabagh</a:t>
            </a:r>
            <a:r>
              <a:rPr lang="en-US" altLang="en-US" sz="1400" b="1" dirty="0">
                <a:solidFill>
                  <a:schemeClr val="bg1"/>
                </a:solidFill>
                <a:latin typeface="Aharoni" pitchFamily="2" charset="0"/>
                <a:cs typeface="Aharoni" pitchFamily="2" charset="0"/>
              </a:rPr>
              <a:t>, et al: </a:t>
            </a:r>
            <a:r>
              <a:rPr lang="en-US" altLang="en-US" sz="1400" b="1" i="1" dirty="0">
                <a:solidFill>
                  <a:schemeClr val="bg1"/>
                </a:solidFill>
                <a:latin typeface="Aharoni" pitchFamily="2" charset="0"/>
                <a:cs typeface="Aharoni" pitchFamily="2" charset="0"/>
              </a:rPr>
              <a:t>Antecedents, correlates and consequences of faculty burnout</a:t>
            </a:r>
            <a:r>
              <a:rPr lang="en-US" altLang="en-US" sz="1400" b="1" dirty="0">
                <a:solidFill>
                  <a:schemeClr val="bg1"/>
                </a:solidFill>
                <a:latin typeface="Aharoni" pitchFamily="2" charset="0"/>
                <a:cs typeface="Aharoni" pitchFamily="2" charset="0"/>
              </a:rPr>
              <a:t>.  Educational Research, 2018 vol 60 no.2, 131-156</a:t>
            </a:r>
            <a:endParaRPr lang="en-US" altLang="en-US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8E95E2-C1E4-4CFF-996A-6F01A1A04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244430"/>
            <a:ext cx="4114605" cy="318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442B-25C3-4D7C-90CC-C9952900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620" y="1098366"/>
            <a:ext cx="9201150" cy="10493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Outcomes of academic Burnout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173C8B28-1CD5-4AD2-B19F-488C1C3ED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8164" y="1981200"/>
            <a:ext cx="5529436" cy="3449638"/>
          </a:xfrm>
        </p:spPr>
        <p:txBody>
          <a:bodyPr/>
          <a:lstStyle/>
          <a:p>
            <a:r>
              <a:rPr lang="en-US" altLang="en-US" dirty="0"/>
              <a:t>Job attrition</a:t>
            </a:r>
          </a:p>
          <a:p>
            <a:r>
              <a:rPr lang="en-US" altLang="en-US" dirty="0"/>
              <a:t>Decreased work performance</a:t>
            </a:r>
          </a:p>
          <a:p>
            <a:r>
              <a:rPr lang="en-US" altLang="en-US" dirty="0"/>
              <a:t>Decreased work satisfaction</a:t>
            </a:r>
          </a:p>
          <a:p>
            <a:r>
              <a:rPr lang="en-US" altLang="en-US" dirty="0"/>
              <a:t>Isolation</a:t>
            </a:r>
          </a:p>
          <a:p>
            <a:r>
              <a:rPr lang="en-US" altLang="en-US" dirty="0"/>
              <a:t>Depression</a:t>
            </a:r>
          </a:p>
          <a:p>
            <a:r>
              <a:rPr lang="en-US" altLang="en-US" dirty="0"/>
              <a:t>Anxiety</a:t>
            </a:r>
          </a:p>
          <a:p>
            <a:r>
              <a:rPr lang="en-US" altLang="en-US" dirty="0"/>
              <a:t>Personal issues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FBF7C9-857A-4AB5-B1FD-A6683717328C}"/>
              </a:ext>
            </a:extLst>
          </p:cNvPr>
          <p:cNvSpPr txBox="1"/>
          <p:nvPr/>
        </p:nvSpPr>
        <p:spPr>
          <a:xfrm>
            <a:off x="6283779" y="6248400"/>
            <a:ext cx="6428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err="1">
                <a:solidFill>
                  <a:schemeClr val="bg1"/>
                </a:solidFill>
                <a:latin typeface="Aharoni" pitchFamily="2" charset="0"/>
                <a:cs typeface="Aharoni" pitchFamily="2" charset="0"/>
              </a:rPr>
              <a:t>Sabagh</a:t>
            </a:r>
            <a:r>
              <a:rPr lang="en-US" altLang="en-US" sz="1400" b="1" dirty="0">
                <a:solidFill>
                  <a:schemeClr val="bg1"/>
                </a:solidFill>
                <a:latin typeface="Aharoni" pitchFamily="2" charset="0"/>
                <a:cs typeface="Aharoni" pitchFamily="2" charset="0"/>
              </a:rPr>
              <a:t>, et al: </a:t>
            </a:r>
            <a:r>
              <a:rPr lang="en-US" altLang="en-US" sz="1400" b="1" i="1" dirty="0">
                <a:solidFill>
                  <a:schemeClr val="bg1"/>
                </a:solidFill>
                <a:latin typeface="Aharoni" pitchFamily="2" charset="0"/>
                <a:cs typeface="Aharoni" pitchFamily="2" charset="0"/>
              </a:rPr>
              <a:t>Antecedents, correlates and consequences of faculty burnout</a:t>
            </a:r>
            <a:r>
              <a:rPr lang="en-US" altLang="en-US" sz="1400" b="1" dirty="0">
                <a:solidFill>
                  <a:schemeClr val="bg1"/>
                </a:solidFill>
                <a:latin typeface="Aharoni" pitchFamily="2" charset="0"/>
                <a:cs typeface="Aharoni" pitchFamily="2" charset="0"/>
              </a:rPr>
              <a:t>.  Educational Research, 2018 vol 60 no.2, 131-156</a:t>
            </a:r>
            <a:endParaRPr lang="en-US" altLang="en-US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Hardt, PhD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40" b="84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Vice Dean, Professional Formation</a:t>
            </a:r>
          </a:p>
          <a:p>
            <a:pPr>
              <a:lnSpc>
                <a:spcPct val="100000"/>
              </a:lnSpc>
            </a:pPr>
            <a:r>
              <a:rPr lang="en-US" dirty="0"/>
              <a:t>Associate Professor, Bioethics</a:t>
            </a:r>
          </a:p>
          <a:p>
            <a:pPr>
              <a:lnSpc>
                <a:spcPct val="100000"/>
              </a:lnSpc>
            </a:pPr>
            <a:r>
              <a:rPr lang="en-US" dirty="0"/>
              <a:t>Stritch School of Medicine/  Health Sciences Campus</a:t>
            </a:r>
          </a:p>
        </p:txBody>
      </p:sp>
    </p:spTree>
    <p:extLst>
      <p:ext uri="{BB962C8B-B14F-4D97-AF65-F5344CB8AC3E}">
        <p14:creationId xmlns:p14="http://schemas.microsoft.com/office/powerpoint/2010/main" val="41050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44C4-6A01-4416-8105-9AF2A4663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address these issues at an Institutional and individual level?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ED5E8-ECBC-4DD7-BCA9-C5CDA3F67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 this issue is real.</a:t>
            </a:r>
          </a:p>
          <a:p>
            <a:r>
              <a:rPr lang="en-US" dirty="0"/>
              <a:t>Accept being at risk.</a:t>
            </a:r>
          </a:p>
          <a:p>
            <a:r>
              <a:rPr lang="en-US" dirty="0"/>
              <a:t>Address some basics in being “well”</a:t>
            </a:r>
          </a:p>
          <a:p>
            <a:r>
              <a:rPr lang="en-US" dirty="0"/>
              <a:t>Know who is in your corner and how to reach them.</a:t>
            </a:r>
          </a:p>
          <a:p>
            <a:r>
              <a:rPr lang="en-US" dirty="0"/>
              <a:t>Realize your ability to enact changes needed.</a:t>
            </a:r>
          </a:p>
          <a:p>
            <a:pPr lvl="1"/>
            <a:r>
              <a:rPr lang="en-US" dirty="0"/>
              <a:t>Personnel level</a:t>
            </a:r>
          </a:p>
          <a:p>
            <a:pPr lvl="1"/>
            <a:r>
              <a:rPr lang="en-US" dirty="0"/>
              <a:t>Leadership level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C96CD6B-4A44-43AD-9A4C-0347BCC96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2739" r="4437" b="4111"/>
          <a:stretch>
            <a:fillRect/>
          </a:stretch>
        </p:blipFill>
        <p:spPr bwMode="auto">
          <a:xfrm>
            <a:off x="3352800" y="381000"/>
            <a:ext cx="5334000" cy="541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DF94C7-BFA4-4BD4-93E0-6618B5D5B303}"/>
              </a:ext>
            </a:extLst>
          </p:cNvPr>
          <p:cNvSpPr txBox="1"/>
          <p:nvPr/>
        </p:nvSpPr>
        <p:spPr>
          <a:xfrm>
            <a:off x="4724401" y="6248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Trockel</a:t>
            </a:r>
            <a:r>
              <a:rPr lang="en-US" sz="1400" dirty="0">
                <a:solidFill>
                  <a:schemeClr val="bg1"/>
                </a:solidFill>
              </a:rPr>
              <a:t>, Mickey, Maryam Hamidi, Mary Lou Murphy, Patty </a:t>
            </a:r>
            <a:r>
              <a:rPr lang="en-US" sz="1400" dirty="0" err="1">
                <a:solidFill>
                  <a:schemeClr val="bg1"/>
                </a:solidFill>
              </a:rPr>
              <a:t>Purpur</a:t>
            </a:r>
            <a:r>
              <a:rPr lang="en-US" sz="1400" dirty="0">
                <a:solidFill>
                  <a:schemeClr val="bg1"/>
                </a:solidFill>
              </a:rPr>
              <a:t> de Vries, and Bryan </a:t>
            </a:r>
            <a:r>
              <a:rPr lang="en-US" sz="1400" dirty="0" err="1">
                <a:solidFill>
                  <a:schemeClr val="bg1"/>
                </a:solidFill>
              </a:rPr>
              <a:t>Bohman</a:t>
            </a:r>
            <a:r>
              <a:rPr lang="en-US" sz="1400" dirty="0">
                <a:solidFill>
                  <a:schemeClr val="bg1"/>
                </a:solidFill>
              </a:rPr>
              <a:t>. "2016 Physician Wellness Survey Full Report." (2017).</a:t>
            </a:r>
          </a:p>
        </p:txBody>
      </p:sp>
    </p:spTree>
    <p:extLst>
      <p:ext uri="{BB962C8B-B14F-4D97-AF65-F5344CB8AC3E}">
        <p14:creationId xmlns:p14="http://schemas.microsoft.com/office/powerpoint/2010/main" val="960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F79B1EA-97CE-48B0-8954-F3A4A91A3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Introductions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D8EF08DD-0FC1-4AA2-AC11-9BCFFF2364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17638" y="2057400"/>
            <a:ext cx="10698162" cy="4876800"/>
          </a:xfrm>
        </p:spPr>
        <p:txBody>
          <a:bodyPr/>
          <a:lstStyle/>
          <a:p>
            <a:r>
              <a:rPr lang="en-US" dirty="0"/>
              <a:t>John Hardt, Ph.D.</a:t>
            </a:r>
          </a:p>
          <a:p>
            <a:pPr marL="457200" lvl="1" indent="0">
              <a:buNone/>
            </a:pPr>
            <a:r>
              <a:rPr lang="en-US" dirty="0"/>
              <a:t>Vice Dean, Professional Formation</a:t>
            </a:r>
          </a:p>
          <a:p>
            <a:pPr marL="457200" lvl="1" indent="0">
              <a:buNone/>
            </a:pPr>
            <a:r>
              <a:rPr lang="en-US" dirty="0"/>
              <a:t>Associate Professor, Bioethics</a:t>
            </a:r>
          </a:p>
          <a:p>
            <a:pPr marL="457200" lvl="1" indent="0">
              <a:buNone/>
            </a:pPr>
            <a:r>
              <a:rPr lang="en-US" dirty="0" err="1"/>
              <a:t>Stritch</a:t>
            </a:r>
            <a:r>
              <a:rPr lang="en-US" dirty="0"/>
              <a:t> School of Medicine,  Health Sciences Campus</a:t>
            </a:r>
          </a:p>
          <a:p>
            <a:r>
              <a:rPr lang="en-US" dirty="0"/>
              <a:t>Greg Ozark, M.D., F.A.A.P., F.A.C.P.</a:t>
            </a:r>
          </a:p>
          <a:p>
            <a:pPr marL="457200" lvl="1" indent="0">
              <a:buNone/>
            </a:pPr>
            <a:r>
              <a:rPr lang="en-US" dirty="0"/>
              <a:t>Professor Internal Medicine and Pediatrics</a:t>
            </a:r>
          </a:p>
          <a:p>
            <a:pPr marL="457200" lvl="1" indent="0">
              <a:buNone/>
            </a:pPr>
            <a:r>
              <a:rPr lang="en-US" dirty="0"/>
              <a:t>Vice President Graduate Medical Education,  Loyola Medicine</a:t>
            </a:r>
          </a:p>
          <a:p>
            <a:pPr marL="457200" lvl="1" indent="0">
              <a:buNone/>
            </a:pPr>
            <a:r>
              <a:rPr lang="en-US" dirty="0"/>
              <a:t>Assistant Dean Graduate Medical Education, Loyola </a:t>
            </a:r>
            <a:r>
              <a:rPr lang="en-US" dirty="0" err="1"/>
              <a:t>Stritch</a:t>
            </a:r>
            <a:r>
              <a:rPr lang="en-US" dirty="0"/>
              <a:t>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6913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C8D0DE34-D1EA-4DE2-92B8-E26D87EF0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3143" r="4982" b="4230"/>
          <a:stretch>
            <a:fillRect/>
          </a:stretch>
        </p:blipFill>
        <p:spPr bwMode="auto">
          <a:xfrm>
            <a:off x="6057899" y="228600"/>
            <a:ext cx="5715000" cy="579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3">
            <a:extLst>
              <a:ext uri="{FF2B5EF4-FFF2-40B4-BE49-F238E27FC236}">
                <a16:creationId xmlns:a16="http://schemas.microsoft.com/office/drawing/2014/main" id="{040B2213-2169-473E-9B13-8E8E57D02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599" y="457200"/>
            <a:ext cx="4686299" cy="13604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700" dirty="0"/>
              <a:t>The road to Professional Fulfillment:</a:t>
            </a:r>
            <a:r>
              <a:rPr lang="en-US" altLang="en-US" sz="3100" dirty="0"/>
              <a:t/>
            </a:r>
            <a:br>
              <a:rPr lang="en-US" altLang="en-US" sz="3100" dirty="0"/>
            </a:b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</a:rPr>
              <a:t>Culture of Wellness</a:t>
            </a:r>
            <a:endParaRPr lang="en-US" altLang="en-US" sz="3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7E7F66-2543-41D6-A1BC-F209A2C96FC6}"/>
              </a:ext>
            </a:extLst>
          </p:cNvPr>
          <p:cNvSpPr/>
          <p:nvPr/>
        </p:nvSpPr>
        <p:spPr>
          <a:xfrm>
            <a:off x="6629400" y="1817688"/>
            <a:ext cx="1447800" cy="12303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0FA48F7F-789D-40B2-9AD0-8E9599D5D56E}"/>
              </a:ext>
            </a:extLst>
          </p:cNvPr>
          <p:cNvSpPr/>
          <p:nvPr/>
        </p:nvSpPr>
        <p:spPr>
          <a:xfrm>
            <a:off x="5029199" y="2743200"/>
            <a:ext cx="1562101" cy="45720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AF1ED22-B513-4B0B-B1DD-9ED6C35DCCA9}"/>
              </a:ext>
            </a:extLst>
          </p:cNvPr>
          <p:cNvSpPr txBox="1">
            <a:spLocks noChangeArrowheads="1"/>
          </p:cNvSpPr>
          <p:nvPr/>
        </p:nvSpPr>
        <p:spPr>
          <a:xfrm>
            <a:off x="1219200" y="1905000"/>
            <a:ext cx="4114801" cy="434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200">
                <a:solidFill>
                  <a:srgbClr val="BC6E2E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Char char="ú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110000"/>
              <a:buFont typeface="Wingdings" charset="2"/>
              <a:buChar char="ú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110000"/>
              <a:buFont typeface="Wingdings" charset="2"/>
              <a:buChar char="ú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110000"/>
              <a:buFont typeface="Wingdings" charset="2"/>
              <a:buChar char="ú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110000"/>
              <a:buFont typeface="Wingdings" charset="2"/>
              <a:buChar char="ú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457200">
              <a:defRPr/>
            </a:pPr>
            <a:r>
              <a:rPr lang="en-US" altLang="en-US" sz="2400" b="1" kern="0" dirty="0">
                <a:solidFill>
                  <a:schemeClr val="accent1">
                    <a:lumMod val="75000"/>
                  </a:schemeClr>
                </a:solidFill>
              </a:rPr>
              <a:t>General:</a:t>
            </a:r>
          </a:p>
          <a:p>
            <a:pPr lvl="1" defTabSz="457200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prstClr val="black"/>
                </a:solidFill>
                <a:cs typeface="+mn-cs"/>
              </a:rPr>
              <a:t>Needs to take the 1</a:t>
            </a:r>
            <a:r>
              <a:rPr lang="en-US" altLang="en-US" sz="2000" kern="0" baseline="30000" dirty="0">
                <a:solidFill>
                  <a:prstClr val="black"/>
                </a:solidFill>
                <a:cs typeface="+mn-cs"/>
              </a:rPr>
              <a:t>st</a:t>
            </a:r>
            <a:r>
              <a:rPr lang="en-US" altLang="en-US" sz="2000" kern="0" dirty="0">
                <a:solidFill>
                  <a:prstClr val="black"/>
                </a:solidFill>
                <a:cs typeface="+mn-cs"/>
              </a:rPr>
              <a:t> step</a:t>
            </a:r>
          </a:p>
          <a:p>
            <a:pPr lvl="1" defTabSz="457200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prstClr val="black"/>
                </a:solidFill>
                <a:cs typeface="+mn-cs"/>
              </a:rPr>
              <a:t>Organizational goals and values that promote personal and professional growth, compassion</a:t>
            </a:r>
          </a:p>
          <a:p>
            <a:pPr lvl="1" defTabSz="457200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prstClr val="black"/>
                </a:solidFill>
                <a:cs typeface="+mn-cs"/>
              </a:rPr>
              <a:t>Regular measurement of wellness, professional satisfaction</a:t>
            </a:r>
          </a:p>
          <a:p>
            <a:pPr lvl="1" defTabSz="457200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prstClr val="black"/>
                </a:solidFill>
                <a:cs typeface="+mn-cs"/>
              </a:rPr>
              <a:t>Culture of Appreciation</a:t>
            </a:r>
          </a:p>
          <a:p>
            <a:pPr lvl="1" defTabSz="457200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prstClr val="black"/>
                </a:solidFill>
                <a:cs typeface="+mn-cs"/>
              </a:rPr>
              <a:t>Transparency</a:t>
            </a:r>
          </a:p>
          <a:p>
            <a:pPr lvl="1" defTabSz="457200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prstClr val="black"/>
                </a:solidFill>
                <a:cs typeface="+mn-cs"/>
              </a:rPr>
              <a:t>Mentors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E4639-E486-4F1C-8B4B-C83F0E8158B3}"/>
              </a:ext>
            </a:extLst>
          </p:cNvPr>
          <p:cNvSpPr txBox="1"/>
          <p:nvPr/>
        </p:nvSpPr>
        <p:spPr>
          <a:xfrm>
            <a:off x="4724401" y="6248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Trockel</a:t>
            </a:r>
            <a:r>
              <a:rPr lang="en-US" sz="1400" dirty="0">
                <a:solidFill>
                  <a:schemeClr val="bg1"/>
                </a:solidFill>
              </a:rPr>
              <a:t>, Mickey, Maryam Hamidi, Mary Lou Murphy, Patty </a:t>
            </a:r>
            <a:r>
              <a:rPr lang="en-US" sz="1400" dirty="0" err="1">
                <a:solidFill>
                  <a:schemeClr val="bg1"/>
                </a:solidFill>
              </a:rPr>
              <a:t>Purpur</a:t>
            </a:r>
            <a:r>
              <a:rPr lang="en-US" sz="1400" dirty="0">
                <a:solidFill>
                  <a:schemeClr val="bg1"/>
                </a:solidFill>
              </a:rPr>
              <a:t> de Vries, and Bryan </a:t>
            </a:r>
            <a:r>
              <a:rPr lang="en-US" sz="1400" dirty="0" err="1">
                <a:solidFill>
                  <a:schemeClr val="bg1"/>
                </a:solidFill>
              </a:rPr>
              <a:t>Bohman</a:t>
            </a:r>
            <a:r>
              <a:rPr lang="en-US" sz="1400" dirty="0">
                <a:solidFill>
                  <a:schemeClr val="bg1"/>
                </a:solidFill>
              </a:rPr>
              <a:t>. "2016 Physician Wellness Survey Full Report." (2017).</a:t>
            </a:r>
          </a:p>
        </p:txBody>
      </p:sp>
    </p:spTree>
    <p:extLst>
      <p:ext uri="{BB962C8B-B14F-4D97-AF65-F5344CB8AC3E}">
        <p14:creationId xmlns:p14="http://schemas.microsoft.com/office/powerpoint/2010/main" val="35716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BD32CC73-A914-4C39-B304-FE66C7FEC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3143" r="4982" b="4230"/>
          <a:stretch>
            <a:fillRect/>
          </a:stretch>
        </p:blipFill>
        <p:spPr bwMode="auto">
          <a:xfrm>
            <a:off x="762001" y="133305"/>
            <a:ext cx="5867400" cy="595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A9BBC2-6723-428A-81D6-47E392B9ECC7}"/>
              </a:ext>
            </a:extLst>
          </p:cNvPr>
          <p:cNvSpPr/>
          <p:nvPr/>
        </p:nvSpPr>
        <p:spPr>
          <a:xfrm>
            <a:off x="4495800" y="1752599"/>
            <a:ext cx="1447800" cy="135572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Left Arrow 5">
            <a:extLst>
              <a:ext uri="{FF2B5EF4-FFF2-40B4-BE49-F238E27FC236}">
                <a16:creationId xmlns:a16="http://schemas.microsoft.com/office/drawing/2014/main" id="{EA791EED-F95D-4D29-A2D5-C6258970ADAB}"/>
              </a:ext>
            </a:extLst>
          </p:cNvPr>
          <p:cNvSpPr/>
          <p:nvPr/>
        </p:nvSpPr>
        <p:spPr>
          <a:xfrm rot="10800000">
            <a:off x="5943600" y="2651125"/>
            <a:ext cx="1439864" cy="45720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77070BA-AE0B-4D75-A7BA-A1001E63CF0A}"/>
              </a:ext>
            </a:extLst>
          </p:cNvPr>
          <p:cNvSpPr txBox="1">
            <a:spLocks/>
          </p:cNvSpPr>
          <p:nvPr/>
        </p:nvSpPr>
        <p:spPr>
          <a:xfrm>
            <a:off x="6934200" y="1905000"/>
            <a:ext cx="46482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200">
                <a:solidFill>
                  <a:srgbClr val="BC6E2E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anose="05000000000000000000" pitchFamily="2" charset="2"/>
              <a:buChar char="ú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110000"/>
              <a:buFont typeface="Wingdings" charset="2"/>
              <a:buChar char="ú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110000"/>
              <a:buFont typeface="Wingdings" charset="2"/>
              <a:buChar char="ú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110000"/>
              <a:buFont typeface="Wingdings" charset="2"/>
              <a:buChar char="ú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110000"/>
              <a:buFont typeface="Wingdings" charset="2"/>
              <a:buChar char="ú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457200">
              <a:defRPr/>
            </a:pPr>
            <a:r>
              <a:rPr lang="en-US" sz="2400" b="1" kern="0" dirty="0">
                <a:solidFill>
                  <a:srgbClr val="B71E42">
                    <a:lumMod val="75000"/>
                  </a:srgbClr>
                </a:solidFill>
              </a:rPr>
              <a:t>General:</a:t>
            </a:r>
          </a:p>
          <a:p>
            <a:pPr lvl="1" defTabSz="4572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cs typeface="+mn-cs"/>
              </a:rPr>
              <a:t>Systems that promote effectiveness, safety and work-life balance</a:t>
            </a:r>
          </a:p>
          <a:p>
            <a:pPr lvl="1" defTabSz="4572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cs typeface="+mn-cs"/>
              </a:rPr>
              <a:t>Streamline EMR and IT</a:t>
            </a:r>
          </a:p>
          <a:p>
            <a:pPr lvl="1" defTabSz="4572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cs typeface="+mn-cs"/>
              </a:rPr>
              <a:t>Involve physicians in redesign of clinical processes</a:t>
            </a:r>
          </a:p>
          <a:p>
            <a:pPr lvl="1" defTabSz="4572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cs typeface="+mn-cs"/>
              </a:rPr>
              <a:t>Realistic staffing models</a:t>
            </a:r>
          </a:p>
          <a:p>
            <a:pPr lvl="1" defTabSz="4572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cs typeface="+mn-cs"/>
              </a:rPr>
              <a:t>Schedule control</a:t>
            </a:r>
          </a:p>
          <a:p>
            <a:pPr lvl="1" defTabSz="457200">
              <a:buFont typeface="Arial" panose="020B0604020202020204" pitchFamily="34" charset="0"/>
              <a:buChar char="•"/>
              <a:defRPr/>
            </a:pPr>
            <a:r>
              <a:rPr lang="en-US" b="1" u="sng" kern="0" dirty="0">
                <a:solidFill>
                  <a:prstClr val="black"/>
                </a:solidFill>
                <a:cs typeface="+mn-cs"/>
              </a:rPr>
              <a:t>Practice specific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040B2213-2169-473E-9B13-8E8E57D0218B}"/>
              </a:ext>
            </a:extLst>
          </p:cNvPr>
          <p:cNvSpPr txBox="1">
            <a:spLocks noChangeArrowheads="1"/>
          </p:cNvSpPr>
          <p:nvPr/>
        </p:nvSpPr>
        <p:spPr>
          <a:xfrm>
            <a:off x="6781800" y="381000"/>
            <a:ext cx="5029200" cy="17160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500" dirty="0"/>
              <a:t>The road to Professional Fulfillment:</a:t>
            </a:r>
            <a:br>
              <a:rPr lang="en-US" altLang="en-US" sz="2500" dirty="0"/>
            </a:br>
            <a:r>
              <a:rPr lang="en-US" altLang="en-US" sz="3300" dirty="0">
                <a:solidFill>
                  <a:schemeClr val="accent1">
                    <a:lumMod val="50000"/>
                  </a:schemeClr>
                </a:solidFill>
              </a:rPr>
              <a:t>Efficiency of Practice</a:t>
            </a:r>
            <a:endParaRPr lang="en-US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D29962-D2DC-49B8-B437-0E1835840878}"/>
              </a:ext>
            </a:extLst>
          </p:cNvPr>
          <p:cNvSpPr txBox="1"/>
          <p:nvPr/>
        </p:nvSpPr>
        <p:spPr>
          <a:xfrm>
            <a:off x="4724401" y="6248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Trockel</a:t>
            </a:r>
            <a:r>
              <a:rPr lang="en-US" sz="1400" dirty="0">
                <a:solidFill>
                  <a:schemeClr val="bg1"/>
                </a:solidFill>
              </a:rPr>
              <a:t>, Mickey, Maryam Hamidi, Mary Lou Murphy, Patty </a:t>
            </a:r>
            <a:r>
              <a:rPr lang="en-US" sz="1400" dirty="0" err="1">
                <a:solidFill>
                  <a:schemeClr val="bg1"/>
                </a:solidFill>
              </a:rPr>
              <a:t>Purpur</a:t>
            </a:r>
            <a:r>
              <a:rPr lang="en-US" sz="1400" dirty="0">
                <a:solidFill>
                  <a:schemeClr val="bg1"/>
                </a:solidFill>
              </a:rPr>
              <a:t> de Vries, and Bryan </a:t>
            </a:r>
            <a:r>
              <a:rPr lang="en-US" sz="1400" dirty="0" err="1">
                <a:solidFill>
                  <a:schemeClr val="bg1"/>
                </a:solidFill>
              </a:rPr>
              <a:t>Bohman</a:t>
            </a:r>
            <a:r>
              <a:rPr lang="en-US" sz="1400" dirty="0">
                <a:solidFill>
                  <a:schemeClr val="bg1"/>
                </a:solidFill>
              </a:rPr>
              <a:t>. "2016 Physician Wellness Survey Full Report." (2017).</a:t>
            </a:r>
          </a:p>
        </p:txBody>
      </p:sp>
    </p:spTree>
    <p:extLst>
      <p:ext uri="{BB962C8B-B14F-4D97-AF65-F5344CB8AC3E}">
        <p14:creationId xmlns:p14="http://schemas.microsoft.com/office/powerpoint/2010/main" val="713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A024B500-9D6A-48ED-857B-1A270825D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3143" r="4982" b="4230"/>
          <a:stretch>
            <a:fillRect/>
          </a:stretch>
        </p:blipFill>
        <p:spPr bwMode="auto">
          <a:xfrm>
            <a:off x="990600" y="561975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3">
            <a:extLst>
              <a:ext uri="{FF2B5EF4-FFF2-40B4-BE49-F238E27FC236}">
                <a16:creationId xmlns:a16="http://schemas.microsoft.com/office/drawing/2014/main" id="{A9A09494-DBB4-4327-A863-4A2295F26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9400" y="590550"/>
            <a:ext cx="4572000" cy="733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700" dirty="0"/>
              <a:t>The road to Professional Fulfillment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Personal Resilience</a:t>
            </a:r>
            <a:endParaRPr lang="en-US" altLang="en-US" sz="31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34A8B7-7356-4FA8-804F-363464F146A3}"/>
              </a:ext>
            </a:extLst>
          </p:cNvPr>
          <p:cNvSpPr/>
          <p:nvPr/>
        </p:nvSpPr>
        <p:spPr>
          <a:xfrm>
            <a:off x="3048000" y="4411664"/>
            <a:ext cx="1371600" cy="107473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Left Arrow 5">
            <a:extLst>
              <a:ext uri="{FF2B5EF4-FFF2-40B4-BE49-F238E27FC236}">
                <a16:creationId xmlns:a16="http://schemas.microsoft.com/office/drawing/2014/main" id="{0A30DC88-E975-4BC0-8B3F-0362D6B6EFA2}"/>
              </a:ext>
            </a:extLst>
          </p:cNvPr>
          <p:cNvSpPr/>
          <p:nvPr/>
        </p:nvSpPr>
        <p:spPr>
          <a:xfrm rot="10800000">
            <a:off x="4448173" y="4267200"/>
            <a:ext cx="2867025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A6A2ED4-BDE7-41C8-ABB5-D354D0AF07F6}"/>
              </a:ext>
            </a:extLst>
          </p:cNvPr>
          <p:cNvSpPr txBox="1">
            <a:spLocks/>
          </p:cNvSpPr>
          <p:nvPr/>
        </p:nvSpPr>
        <p:spPr>
          <a:xfrm>
            <a:off x="7162800" y="3409950"/>
            <a:ext cx="48768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200">
                <a:solidFill>
                  <a:srgbClr val="BC6E2E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anose="05000000000000000000" pitchFamily="2" charset="2"/>
              <a:buChar char="ú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110000"/>
              <a:buFont typeface="Wingdings" charset="2"/>
              <a:buChar char="ú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110000"/>
              <a:buFont typeface="Wingdings" charset="2"/>
              <a:buChar char="ú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110000"/>
              <a:buFont typeface="Wingdings" charset="2"/>
              <a:buChar char="ú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110000"/>
              <a:buFont typeface="Wingdings" charset="2"/>
              <a:buChar char="ú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457200">
              <a:defRPr/>
            </a:pPr>
            <a:r>
              <a:rPr lang="en-US" sz="2400" b="1" kern="0" dirty="0">
                <a:solidFill>
                  <a:srgbClr val="B71E42">
                    <a:lumMod val="75000"/>
                  </a:srgbClr>
                </a:solidFill>
              </a:rPr>
              <a:t>General</a:t>
            </a:r>
            <a:r>
              <a:rPr lang="en-US" sz="2400" kern="0" dirty="0">
                <a:solidFill>
                  <a:srgbClr val="B71E42">
                    <a:lumMod val="75000"/>
                  </a:srgbClr>
                </a:solidFill>
              </a:rPr>
              <a:t>:</a:t>
            </a:r>
          </a:p>
          <a:p>
            <a:pPr lvl="1" defTabSz="4572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cs typeface="+mn-cs"/>
              </a:rPr>
              <a:t>No one “size fits all”</a:t>
            </a:r>
          </a:p>
          <a:p>
            <a:pPr lvl="1" defTabSz="4572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cs typeface="+mn-cs"/>
              </a:rPr>
              <a:t>Some commonalities exist</a:t>
            </a:r>
          </a:p>
          <a:p>
            <a:pPr lvl="1" defTabSz="4572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cs typeface="+mn-cs"/>
              </a:rPr>
              <a:t>Can be a difficult conversation</a:t>
            </a:r>
          </a:p>
          <a:p>
            <a:pPr marL="914400" lvl="2" indent="0" defTabSz="457200">
              <a:buNone/>
              <a:defRPr/>
            </a:pPr>
            <a:endParaRPr lang="en-US" sz="1800" kern="0" dirty="0">
              <a:cs typeface="+mn-cs"/>
            </a:endParaRPr>
          </a:p>
          <a:p>
            <a:pPr lvl="1" defTabSz="457200">
              <a:defRPr/>
            </a:pPr>
            <a:endParaRPr lang="en-US" sz="2000" kern="0" dirty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8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102BAB9-2F01-468A-A063-25B9C02379F7}"/>
              </a:ext>
            </a:extLst>
          </p:cNvPr>
          <p:cNvGraphicFramePr/>
          <p:nvPr/>
        </p:nvGraphicFramePr>
        <p:xfrm>
          <a:off x="3276600" y="76200"/>
          <a:ext cx="8277225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5467FF7-0F51-49AD-A892-4C1D6672584B}"/>
              </a:ext>
            </a:extLst>
          </p:cNvPr>
          <p:cNvSpPr txBox="1"/>
          <p:nvPr/>
        </p:nvSpPr>
        <p:spPr>
          <a:xfrm>
            <a:off x="228600" y="1066800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Developing balance takes time and commitment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one-time investment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at the top is transient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need to adjust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will struggle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DOES pay off!!!</a:t>
            </a:r>
          </a:p>
        </p:txBody>
      </p:sp>
    </p:spTree>
    <p:extLst>
      <p:ext uri="{BB962C8B-B14F-4D97-AF65-F5344CB8AC3E}">
        <p14:creationId xmlns:p14="http://schemas.microsoft.com/office/powerpoint/2010/main" val="24016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788455-119D-409D-B6E6-3DF7256D8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202492-50E2-44A7-9548-DE4BD690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598C06-7160-46CD-A8EA-99019BE02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81ADBB-B666-45E5-BB23-AD429C617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5C0EE4-4A84-485D-9ED7-31B49D452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D47FDF-949E-4727-B1C0-846C8D0CA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ADCC26-FF93-4740-9E7E-95C60AD27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 rev="1"/>
        </p:bldSub>
      </p:bldGraphic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" t="2429" r="6561" b="6487"/>
          <a:stretch>
            <a:fillRect/>
          </a:stretch>
        </p:blipFill>
        <p:spPr bwMode="auto">
          <a:xfrm>
            <a:off x="6096000" y="381000"/>
            <a:ext cx="5612529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05150-315D-4B7E-BB17-4C6B8A397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920749"/>
            <a:ext cx="4648200" cy="962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/>
              <a:t>There is no “one size fits all” fix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300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447800" y="2057400"/>
            <a:ext cx="4343400" cy="43434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Shared responsibility</a:t>
            </a:r>
          </a:p>
          <a:p>
            <a:pPr lvl="1" eaLnBrk="1" hangingPunct="1"/>
            <a:r>
              <a:rPr lang="en-US" altLang="en-US" sz="2000" dirty="0"/>
              <a:t>Individual</a:t>
            </a:r>
          </a:p>
          <a:p>
            <a:pPr lvl="1" eaLnBrk="1" hangingPunct="1"/>
            <a:r>
              <a:rPr lang="en-US" altLang="en-US" sz="2000" dirty="0"/>
              <a:t>Organization</a:t>
            </a:r>
          </a:p>
          <a:p>
            <a:pPr eaLnBrk="1" hangingPunct="1"/>
            <a:r>
              <a:rPr lang="en-US" altLang="en-US" sz="2400" dirty="0"/>
              <a:t>Common themes</a:t>
            </a:r>
          </a:p>
          <a:p>
            <a:pPr eaLnBrk="1" hangingPunct="1"/>
            <a:r>
              <a:rPr lang="en-US" altLang="en-US" sz="2400" dirty="0"/>
              <a:t>Lots of individual variances</a:t>
            </a:r>
          </a:p>
          <a:p>
            <a:pPr eaLnBrk="1" hangingPunct="1"/>
            <a:r>
              <a:rPr lang="en-US" altLang="en-US" sz="2400" dirty="0"/>
              <a:t>Increasing community, engagement, and mission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76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1371600" y="533400"/>
            <a:ext cx="8686800" cy="960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practice Principles of Wellness and Burnout Prevention</a:t>
            </a:r>
            <a:endParaRPr lang="en-US" dirty="0"/>
          </a:p>
        </p:txBody>
      </p:sp>
      <p:sp>
        <p:nvSpPr>
          <p:cNvPr id="58371" name="Content Placeholder 1"/>
          <p:cNvSpPr>
            <a:spLocks noGrp="1" noChangeArrowheads="1"/>
          </p:cNvSpPr>
          <p:nvPr>
            <p:ph sz="quarter" idx="1"/>
          </p:nvPr>
        </p:nvSpPr>
        <p:spPr>
          <a:xfrm>
            <a:off x="1447800" y="2133600"/>
            <a:ext cx="8229600" cy="4343400"/>
          </a:xfrm>
        </p:spPr>
        <p:txBody>
          <a:bodyPr/>
          <a:lstStyle/>
          <a:p>
            <a:r>
              <a:rPr lang="en-US" altLang="en-US" sz="2800" dirty="0" smtClean="0"/>
              <a:t>Humanism</a:t>
            </a:r>
            <a:endParaRPr lang="en-US" altLang="en-US" sz="2800" dirty="0"/>
          </a:p>
          <a:p>
            <a:r>
              <a:rPr lang="en-US" altLang="en-US" sz="2800" dirty="0" smtClean="0"/>
              <a:t>Mindfulness</a:t>
            </a:r>
          </a:p>
          <a:p>
            <a:r>
              <a:rPr lang="en-US" altLang="en-US" sz="2800" dirty="0"/>
              <a:t>Reflection</a:t>
            </a:r>
          </a:p>
          <a:p>
            <a:endParaRPr lang="en-US" altLang="en-US" sz="3600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473" y="2971800"/>
            <a:ext cx="3812721" cy="213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58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2"/>
          <p:cNvSpPr>
            <a:spLocks noGrp="1" noChangeArrowheads="1"/>
          </p:cNvSpPr>
          <p:nvPr>
            <p:ph type="title"/>
          </p:nvPr>
        </p:nvSpPr>
        <p:spPr>
          <a:xfrm>
            <a:off x="1828800" y="914400"/>
            <a:ext cx="6172200" cy="960438"/>
          </a:xfrm>
        </p:spPr>
        <p:txBody>
          <a:bodyPr/>
          <a:lstStyle/>
          <a:p>
            <a:r>
              <a:rPr lang="en-US" altLang="en-US" dirty="0" smtClean="0"/>
              <a:t>Humanism</a:t>
            </a:r>
          </a:p>
        </p:txBody>
      </p:sp>
      <p:sp>
        <p:nvSpPr>
          <p:cNvPr id="2" name="Content Placeholder 1">
            <a:extLst/>
          </p:cNvPr>
          <p:cNvSpPr>
            <a:spLocks noGrp="1"/>
          </p:cNvSpPr>
          <p:nvPr>
            <p:ph sz="quarter" idx="1"/>
          </p:nvPr>
        </p:nvSpPr>
        <p:spPr>
          <a:xfrm>
            <a:off x="1752600" y="2057400"/>
            <a:ext cx="8382000" cy="42672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z="3600" dirty="0"/>
              <a:t>Taking time to connect with each person. </a:t>
            </a:r>
          </a:p>
          <a:p>
            <a:pPr lvl="1">
              <a:defRPr/>
            </a:pPr>
            <a:r>
              <a:rPr lang="en-US" sz="3100" dirty="0"/>
              <a:t>slowing down, being in the moment (understanding importance of each interaction) </a:t>
            </a:r>
          </a:p>
          <a:p>
            <a:pPr lvl="2">
              <a:defRPr/>
            </a:pPr>
            <a:r>
              <a:rPr lang="en-US" sz="3100" dirty="0"/>
              <a:t>Trainees</a:t>
            </a:r>
          </a:p>
          <a:p>
            <a:pPr lvl="2">
              <a:defRPr/>
            </a:pPr>
            <a:r>
              <a:rPr lang="en-US" sz="3100" dirty="0"/>
              <a:t>Co-worker </a:t>
            </a:r>
          </a:p>
          <a:p>
            <a:pPr lvl="2">
              <a:defRPr/>
            </a:pPr>
            <a:r>
              <a:rPr lang="en-US" sz="3100" dirty="0"/>
              <a:t>Self</a:t>
            </a:r>
          </a:p>
          <a:p>
            <a:pPr>
              <a:defRPr/>
            </a:pPr>
            <a:r>
              <a:rPr lang="en-US" sz="3600" dirty="0"/>
              <a:t>Habits to Sustain Humanism</a:t>
            </a:r>
          </a:p>
          <a:p>
            <a:pPr lvl="1">
              <a:defRPr/>
            </a:pPr>
            <a:r>
              <a:rPr lang="en-US" sz="3100" dirty="0"/>
              <a:t>Self- Reflection and Evaluation</a:t>
            </a:r>
          </a:p>
          <a:p>
            <a:pPr lvl="2">
              <a:defRPr/>
            </a:pPr>
            <a:r>
              <a:rPr lang="en-US" sz="3100" dirty="0"/>
              <a:t>Man, I was a jerk today… I need to apologize</a:t>
            </a:r>
          </a:p>
          <a:p>
            <a:pPr lvl="2">
              <a:defRPr/>
            </a:pPr>
            <a:r>
              <a:rPr lang="en-US" sz="3100" dirty="0"/>
              <a:t>Hey, I did a good job today!</a:t>
            </a:r>
          </a:p>
          <a:p>
            <a:pPr lvl="1">
              <a:defRPr/>
            </a:pPr>
            <a:r>
              <a:rPr lang="en-US" sz="3100" dirty="0"/>
              <a:t>Maintaining balance</a:t>
            </a:r>
          </a:p>
          <a:p>
            <a:pPr lvl="1">
              <a:defRPr/>
            </a:pPr>
            <a:r>
              <a:rPr lang="en-US" sz="3100" dirty="0"/>
              <a:t>Establishing boundaries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84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8763000" cy="10493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Mindfulness</a:t>
            </a:r>
            <a:endParaRPr lang="en-US" dirty="0"/>
          </a:p>
        </p:txBody>
      </p:sp>
      <p:sp>
        <p:nvSpPr>
          <p:cNvPr id="62467" name="Content Placeholder 1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 smtClean="0"/>
              <a:t>The practice of paying attention in the present with intention and without judgment.</a:t>
            </a:r>
          </a:p>
          <a:p>
            <a:r>
              <a:rPr lang="en-US" altLang="en-US" dirty="0" smtClean="0"/>
              <a:t>Allows awareness of the present</a:t>
            </a:r>
          </a:p>
          <a:p>
            <a:r>
              <a:rPr lang="en-US" altLang="en-US" dirty="0" smtClean="0"/>
              <a:t>Helps to orient a person to their triggers </a:t>
            </a:r>
          </a:p>
          <a:p>
            <a:pPr lvl="1"/>
            <a:r>
              <a:rPr lang="en-US" altLang="en-US" dirty="0" smtClean="0"/>
              <a:t>focus on positive experiences/ energies  </a:t>
            </a:r>
          </a:p>
          <a:p>
            <a:pPr lvl="1"/>
            <a:r>
              <a:rPr lang="en-US" altLang="en-US" dirty="0" smtClean="0"/>
              <a:t>dismiss negative experiences/ energies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83247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1513968" y="838200"/>
            <a:ext cx="8763000" cy="9731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2" name="Content Placeholder 1">
            <a:extLst/>
          </p:cNvPr>
          <p:cNvSpPr>
            <a:spLocks noGrp="1"/>
          </p:cNvSpPr>
          <p:nvPr>
            <p:ph sz="quarter" idx="1"/>
          </p:nvPr>
        </p:nvSpPr>
        <p:spPr>
          <a:xfrm>
            <a:off x="1600200" y="1981200"/>
            <a:ext cx="5334000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Try to remember the importance of what you do EVERYDAY though it may seem routine.</a:t>
            </a:r>
          </a:p>
          <a:p>
            <a:pPr>
              <a:defRPr/>
            </a:pPr>
            <a:r>
              <a:rPr lang="en-US" dirty="0"/>
              <a:t>Remember the patient/  person at the other end of the encounter.</a:t>
            </a:r>
          </a:p>
          <a:p>
            <a:pPr>
              <a:defRPr/>
            </a:pPr>
            <a:r>
              <a:rPr lang="en-US" dirty="0"/>
              <a:t>See Humanity (Divinity) in all you encounter</a:t>
            </a:r>
          </a:p>
          <a:p>
            <a:pPr lvl="1">
              <a:defRPr/>
            </a:pPr>
            <a:r>
              <a:rPr lang="en-US" dirty="0"/>
              <a:t>Including yourself</a:t>
            </a:r>
          </a:p>
          <a:p>
            <a:pPr>
              <a:defRPr/>
            </a:pPr>
            <a:r>
              <a:rPr lang="en-US" i="1" dirty="0" err="1"/>
              <a:t>Illegitimi</a:t>
            </a:r>
            <a:r>
              <a:rPr lang="en-US" i="1" dirty="0"/>
              <a:t> non </a:t>
            </a:r>
            <a:r>
              <a:rPr lang="en-US" i="1" dirty="0" err="1"/>
              <a:t>carborundum</a:t>
            </a:r>
            <a:endParaRPr lang="en-US" dirty="0"/>
          </a:p>
        </p:txBody>
      </p:sp>
      <p:pic>
        <p:nvPicPr>
          <p:cNvPr id="83972" name="Picture 4" descr="http://ww1.prweb.com/prfiles/2005/06/28/256151/PatientComplaintHandlingSoftw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12" y="4068986"/>
            <a:ext cx="2713287" cy="195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t2.gstatic.com/images?q=tbn:ANd9GcTpwugd3W1KOmuqh6vojiFDv4DOGx9OrGugXkGMd8KgZ6LQc0h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069" y="4466303"/>
            <a:ext cx="1762698" cy="152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9067" y="2016851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3200400"/>
            <a:ext cx="2433924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22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50665B-1D68-4DC8-A2E1-96D92733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Wellness resources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10CF5C-8002-4DF8-9D01-800776EE23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Center for Faculty Excellence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Loyola University Chicago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F79B1EA-97CE-48B0-8954-F3A4A91A3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For discussion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D8EF08DD-0FC1-4AA2-AC11-9BCFFF2364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17638" y="2057400"/>
            <a:ext cx="10698162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Provide some framework for understanding the issues of “burnout”.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Review specific elements and consequences of physician burnout.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Relate common elements in academic faculty burnout.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Consider common elements involved in wellness.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Identify wellness resources available to assist you as needed.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1426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EF58FE5E-4640-49F0-A2C1-D027697A0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485775"/>
            <a:ext cx="678180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Trinity Health </a:t>
            </a:r>
            <a:r>
              <a:rPr lang="en-US" altLang="en-US" sz="2800" dirty="0">
                <a:ea typeface="ＭＳ Ｐゴシック" panose="020B0600070205080204" pitchFamily="34" charset="-128"/>
              </a:rPr>
              <a:t>Resources: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individual-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Employee Assistance Program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B93EEDA4-AC33-4C4D-8DD4-8E76BB9A3A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69142" y="2043595"/>
            <a:ext cx="3954002" cy="4343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Spring Health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1600" dirty="0" smtClean="0">
                <a:ea typeface="ＭＳ Ｐゴシック" panose="020B0600070205080204" pitchFamily="34" charset="-128"/>
              </a:rPr>
              <a:t>Get Started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www.trinityhealth.springhealth.com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Work-life code: 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trinityhealth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1600" dirty="0" smtClean="0">
                <a:ea typeface="ＭＳ Ｐゴシック" panose="020B0600070205080204" pitchFamily="34" charset="-128"/>
              </a:rPr>
              <a:t>Contact Spring Health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a typeface="ＭＳ Ｐゴシック" panose="020B0600070205080204" pitchFamily="34" charset="-128"/>
                <a:hlinkClick r:id="rId3"/>
              </a:rPr>
              <a:t>careteam@springhealth.com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1-855-629-0554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Confidential/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Free</a:t>
            </a: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533400"/>
            <a:ext cx="4038600" cy="523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EF58FE5E-4640-49F0-A2C1-D027697A0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830580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SSOM </a:t>
            </a:r>
            <a:r>
              <a:rPr lang="en-US" altLang="en-US" sz="2800" dirty="0">
                <a:ea typeface="ＭＳ Ｐゴシック" panose="020B0600070205080204" pitchFamily="34" charset="-128"/>
              </a:rPr>
              <a:t>Resources: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individual-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Employee Assistance Program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3EEDA4-AC33-4C4D-8DD4-8E76BB9A3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133600"/>
            <a:ext cx="3733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ＭＳ Ｐゴシック" panose="020B0600070205080204" pitchFamily="34" charset="-128"/>
                <a:cs typeface="+mn-cs"/>
              </a:rPr>
              <a:t>24/7 Crisis/ Suicide Prevention Hotline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ＭＳ Ｐゴシック" panose="020B0600070205080204" pitchFamily="34" charset="-128"/>
                <a:cs typeface="+mn-cs"/>
              </a:rPr>
              <a:t>ALSO:  988 is the National Suicide Prevention Hotline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ＭＳ Ｐゴシック" panose="020B0600070205080204" pitchFamily="34" charset="-128"/>
                <a:cs typeface="+mn-cs"/>
              </a:rPr>
              <a:t>Resource for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ＭＳ Ｐゴシック" panose="020B0600070205080204" pitchFamily="34" charset="-128"/>
                <a:cs typeface="+mn-cs"/>
              </a:rPr>
              <a:t>Child Care , Elder Care, Pet Care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ＭＳ Ｐゴシック" panose="020B0600070205080204" pitchFamily="34" charset="-128"/>
                <a:cs typeface="+mn-cs"/>
              </a:rPr>
              <a:t>Finances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ＭＳ Ｐゴシック" panose="020B0600070205080204" pitchFamily="34" charset="-128"/>
                <a:cs typeface="+mn-cs"/>
              </a:rPr>
              <a:t>Stress/ Depression/ Substance abuse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ＭＳ Ｐゴシック" panose="020B0600070205080204" pitchFamily="34" charset="-128"/>
                <a:cs typeface="+mn-cs"/>
              </a:rPr>
              <a:t>Individual support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968478"/>
            <a:ext cx="1956070" cy="2483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927612"/>
            <a:ext cx="1943100" cy="1943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2138516"/>
            <a:ext cx="3657600" cy="376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6858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Gill Sans MT" panose="020B0502020104020203"/>
              </a:rPr>
              <a:t>Perspectives Counseling Service: </a:t>
            </a:r>
          </a:p>
          <a:p>
            <a:pPr marL="685800" lvl="1" indent="-228600" defTabSz="685800">
              <a:lnSpc>
                <a:spcPct val="120000"/>
              </a:lnSpc>
              <a:spcBef>
                <a:spcPts val="5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prstClr val="black"/>
                </a:solidFill>
                <a:latin typeface="Gill Sans MT" panose="020B0502020104020203"/>
              </a:rPr>
              <a:t>Username: LUC500-password: perspectives</a:t>
            </a:r>
          </a:p>
          <a:p>
            <a:pPr marL="685800" lvl="1" indent="-228600" defTabSz="685800">
              <a:lnSpc>
                <a:spcPct val="120000"/>
              </a:lnSpc>
              <a:spcBef>
                <a:spcPts val="5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prstClr val="black"/>
                </a:solidFill>
                <a:latin typeface="Gill Sans MT" panose="020B0502020104020203"/>
              </a:rPr>
              <a:t>https://ssom.luc.edu/wellness/counseling/</a:t>
            </a:r>
          </a:p>
          <a:p>
            <a:pPr marL="685800" lvl="1" indent="-228600" defTabSz="685800">
              <a:lnSpc>
                <a:spcPct val="120000"/>
              </a:lnSpc>
              <a:spcBef>
                <a:spcPts val="5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Gill Sans MT" panose="020B0502020104020203"/>
              </a:rPr>
              <a:t>24/7 Telephone Number: 1-800-456-6327</a:t>
            </a:r>
          </a:p>
          <a:p>
            <a:pPr marL="685800" lvl="1" indent="-228600" defTabSz="685800">
              <a:lnSpc>
                <a:spcPct val="120000"/>
              </a:lnSpc>
              <a:spcBef>
                <a:spcPts val="5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Gill Sans MT" panose="020B0502020104020203"/>
              </a:rPr>
              <a:t>Onsite Location: Cuneo Building, Room 180</a:t>
            </a:r>
          </a:p>
          <a:p>
            <a:pPr marL="228600" lvl="0" indent="-228600" defTabSz="6858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Gill Sans MT" panose="020B0502020104020203"/>
                <a:hlinkClick r:id="rId5"/>
              </a:rPr>
              <a:t>Wellness Center: Loyola University Chicago (luc.edu)</a:t>
            </a:r>
            <a:endParaRPr lang="en-US" altLang="en-US" sz="2000" dirty="0">
              <a:solidFill>
                <a:prstClr val="black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7444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AA27-2281-4463-8055-0D48C719F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914400"/>
            <a:ext cx="8088313" cy="954088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Other Institutional Resources</a:t>
            </a:r>
            <a:endParaRPr lang="en-US" b="1" dirty="0"/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DB6484D4-A729-4A55-9B20-60605B257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Program/ departmental resources</a:t>
            </a:r>
          </a:p>
          <a:p>
            <a:r>
              <a:rPr lang="en-US" altLang="en-US" sz="2400" dirty="0"/>
              <a:t>Care for the Caregiver</a:t>
            </a:r>
          </a:p>
          <a:p>
            <a:r>
              <a:rPr lang="en-US" altLang="en-US" sz="2400" dirty="0"/>
              <a:t>Physician resiliency coaches</a:t>
            </a:r>
          </a:p>
          <a:p>
            <a:r>
              <a:rPr lang="en-US" altLang="en-US" sz="2400" dirty="0"/>
              <a:t>Spiritual Care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Loyola: 708-216-9056</a:t>
            </a:r>
          </a:p>
          <a:p>
            <a:r>
              <a:rPr lang="en-US" altLang="en-US" sz="2400" dirty="0"/>
              <a:t>Personal physician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53252" name="Picture 2">
            <a:extLst>
              <a:ext uri="{FF2B5EF4-FFF2-40B4-BE49-F238E27FC236}">
                <a16:creationId xmlns:a16="http://schemas.microsoft.com/office/drawing/2014/main" id="{9B880FDA-67BF-4763-9DEA-E68BC91FE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770187"/>
            <a:ext cx="1660525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4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D91C10-99CC-4D28-9438-812212AAD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Wellness </a:t>
            </a:r>
            <a:r>
              <a:rPr lang="en-US" dirty="0"/>
              <a:t>pitfalls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8560D2-203A-491A-8273-FE7FE4BCF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2016125"/>
            <a:ext cx="10283825" cy="3449638"/>
          </a:xfrm>
        </p:spPr>
        <p:txBody>
          <a:bodyPr/>
          <a:lstStyle/>
          <a:p>
            <a:r>
              <a:rPr lang="en-US" sz="1800" dirty="0"/>
              <a:t>This will not happen to me.</a:t>
            </a:r>
          </a:p>
          <a:p>
            <a:r>
              <a:rPr lang="en-US" sz="1800" dirty="0"/>
              <a:t>There’s nothing I can do about it.</a:t>
            </a:r>
          </a:p>
          <a:p>
            <a:r>
              <a:rPr lang="en-US" sz="1800" dirty="0"/>
              <a:t>Over personalization of daily stress/ conflict.</a:t>
            </a:r>
          </a:p>
          <a:p>
            <a:r>
              <a:rPr lang="en-US" sz="1800" dirty="0"/>
              <a:t>So, you’re telling me I'm broken and I need to fix myself?</a:t>
            </a:r>
          </a:p>
          <a:p>
            <a:r>
              <a:rPr lang="en-US" sz="1800" dirty="0"/>
              <a:t>The wellness “cool-aid” they want me to drink is dumb. (e.g. Yoga is not going to make we well!)</a:t>
            </a:r>
          </a:p>
          <a:p>
            <a:r>
              <a:rPr lang="en-US" sz="1800" dirty="0"/>
              <a:t>It’s up to the institution to fix me.</a:t>
            </a:r>
          </a:p>
          <a:p>
            <a:r>
              <a:rPr lang="en-US" sz="1800" dirty="0"/>
              <a:t>If I had more (money, perks, titles, recognition, publications…) I would be happy.</a:t>
            </a:r>
          </a:p>
          <a:p>
            <a:r>
              <a:rPr lang="en-US" sz="1800" dirty="0"/>
              <a:t>I am too far gone to be helped.</a:t>
            </a:r>
          </a:p>
          <a:p>
            <a:r>
              <a:rPr lang="en-US" sz="1800" dirty="0"/>
              <a:t>No one can help 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3AF9B-2AC1-4F06-85AC-9BFC8315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sometimes forget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083CA-8F40-4EF0-A13B-0FF0E9020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Everyone does go thru this.</a:t>
            </a:r>
          </a:p>
          <a:p>
            <a:r>
              <a:rPr lang="en-US" dirty="0"/>
              <a:t>You are valued.</a:t>
            </a:r>
          </a:p>
          <a:p>
            <a:r>
              <a:rPr lang="en-US" dirty="0"/>
              <a:t>The tribulations of our lives and work are not (usually) a personal attack against you.</a:t>
            </a:r>
          </a:p>
          <a:p>
            <a:r>
              <a:rPr lang="en-US" dirty="0"/>
              <a:t>You are amazingly gifted to help others who need us at the most desperate time of their lives.</a:t>
            </a:r>
          </a:p>
          <a:p>
            <a:r>
              <a:rPr lang="en-US" dirty="0"/>
              <a:t>People do want to help you.</a:t>
            </a:r>
          </a:p>
        </p:txBody>
      </p:sp>
    </p:spTree>
    <p:extLst>
      <p:ext uri="{BB962C8B-B14F-4D97-AF65-F5344CB8AC3E}">
        <p14:creationId xmlns:p14="http://schemas.microsoft.com/office/powerpoint/2010/main" val="13011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940E0-A72E-4E59-9F68-07534CE9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747" y="838200"/>
            <a:ext cx="9127836" cy="1049337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AA6A1-5C43-4E44-A7BD-3FADD2D6D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your responses when someone starts bringing up "wellness"?</a:t>
            </a:r>
          </a:p>
          <a:p>
            <a:r>
              <a:rPr lang="en-US" dirty="0"/>
              <a:t>What are some words that describe the last few years?</a:t>
            </a:r>
          </a:p>
          <a:p>
            <a:r>
              <a:rPr lang="en-US" dirty="0"/>
              <a:t>What are some tips you use to work on your own wellness?</a:t>
            </a:r>
          </a:p>
          <a:p>
            <a:r>
              <a:rPr lang="en-US" dirty="0"/>
              <a:t>How do you hope to feel if you were at your most well?</a:t>
            </a:r>
          </a:p>
          <a:p>
            <a:r>
              <a:rPr lang="en-US" dirty="0" smtClean="0"/>
              <a:t>Does </a:t>
            </a:r>
            <a:r>
              <a:rPr lang="en-US" dirty="0"/>
              <a:t>anyone want to share a tip they have learned to get out of a bad time</a:t>
            </a:r>
            <a:r>
              <a:rPr lang="en-US" dirty="0" smtClean="0"/>
              <a:t>?</a:t>
            </a:r>
          </a:p>
          <a:p>
            <a:r>
              <a:rPr lang="en-US" dirty="0"/>
              <a:t>Given the constraints of </a:t>
            </a:r>
            <a:r>
              <a:rPr lang="en-US" dirty="0" smtClean="0"/>
              <a:t>medical training  </a:t>
            </a:r>
            <a:r>
              <a:rPr lang="en-US" dirty="0"/>
              <a:t>how can we </a:t>
            </a:r>
            <a:r>
              <a:rPr lang="en-US" dirty="0" smtClean="0"/>
              <a:t>improve </a:t>
            </a:r>
            <a:r>
              <a:rPr lang="en-US" dirty="0"/>
              <a:t>on physician wellness at Loyola</a:t>
            </a:r>
            <a:r>
              <a:rPr lang="en-US" dirty="0" smtClean="0"/>
              <a:t>?  (i.e. what works and what does not?)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DB0D30E-7DFD-409C-A204-3C67FEFA8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thru the problem:</a:t>
            </a:r>
            <a:br>
              <a:rPr lang="en-US" dirty="0"/>
            </a:br>
            <a:r>
              <a:rPr lang="en-US" dirty="0"/>
              <a:t>supporting one another</a:t>
            </a:r>
          </a:p>
        </p:txBody>
      </p:sp>
      <p:sp>
        <p:nvSpPr>
          <p:cNvPr id="49155" name="Content Placeholder 7">
            <a:extLst>
              <a:ext uri="{FF2B5EF4-FFF2-40B4-BE49-F238E27FC236}">
                <a16:creationId xmlns:a16="http://schemas.microsoft.com/office/drawing/2014/main" id="{A9709F36-59AD-434B-A860-47F07FD8E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1854200"/>
            <a:ext cx="5102225" cy="3449638"/>
          </a:xfrm>
        </p:spPr>
        <p:txBody>
          <a:bodyPr/>
          <a:lstStyle/>
          <a:p>
            <a:r>
              <a:rPr lang="en-US" altLang="en-US" sz="2400" dirty="0"/>
              <a:t>Watch for the warning signs</a:t>
            </a:r>
          </a:p>
          <a:p>
            <a:pPr lvl="1"/>
            <a:r>
              <a:rPr lang="en-US" altLang="en-US" sz="1800" dirty="0"/>
              <a:t>Isolation</a:t>
            </a:r>
          </a:p>
          <a:p>
            <a:pPr lvl="1"/>
            <a:r>
              <a:rPr lang="en-US" altLang="en-US" sz="1800" dirty="0"/>
              <a:t>Anger</a:t>
            </a:r>
          </a:p>
          <a:p>
            <a:pPr lvl="1"/>
            <a:r>
              <a:rPr lang="en-US" altLang="en-US" sz="1800" dirty="0"/>
              <a:t>Personality changes</a:t>
            </a:r>
          </a:p>
          <a:p>
            <a:pPr lvl="1"/>
            <a:r>
              <a:rPr lang="en-US" altLang="en-US" sz="1800" dirty="0"/>
              <a:t>Tardiness/ increased absenteeism</a:t>
            </a:r>
          </a:p>
          <a:p>
            <a:r>
              <a:rPr lang="en-US" altLang="en-US" sz="2400" dirty="0"/>
              <a:t>Don’t be afraid to reach out and ask: “are you ok?”</a:t>
            </a:r>
          </a:p>
          <a:p>
            <a:r>
              <a:rPr lang="en-US" altLang="en-US" sz="2400" dirty="0"/>
              <a:t>Connect with one another</a:t>
            </a:r>
          </a:p>
          <a:p>
            <a:r>
              <a:rPr lang="en-US" altLang="en-US" sz="2400" dirty="0"/>
              <a:t>Use your resources 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8811A3C-9CB4-4D4D-96B3-279E0F8C6E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" t="2429" r="6561" b="6487"/>
          <a:stretch>
            <a:fillRect/>
          </a:stretch>
        </p:blipFill>
        <p:spPr bwMode="auto">
          <a:xfrm>
            <a:off x="7633187" y="1913171"/>
            <a:ext cx="2035891" cy="193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2C23DA-0934-40E5-ACB3-ABE272E5D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133" y="3579019"/>
            <a:ext cx="3365167" cy="2449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D87D1C-EC8E-43BF-9DA9-79F6052F2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1890" y="228600"/>
            <a:ext cx="1826920" cy="23251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400D3B-A23E-44FE-90DF-A844B8FE8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5003801"/>
            <a:ext cx="1468114" cy="172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E6D6D-58C1-424E-A2F9-A4073BE12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04863"/>
            <a:ext cx="8534400" cy="10493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/>
              <a:t>Our Institutional and professional Commitment to one another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8F7D8B23-16A5-4271-9301-052126D3C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57400"/>
            <a:ext cx="8915400" cy="3449638"/>
          </a:xfrm>
        </p:spPr>
        <p:txBody>
          <a:bodyPr/>
          <a:lstStyle/>
          <a:p>
            <a:r>
              <a:rPr lang="en-US" altLang="en-US" sz="2400" dirty="0"/>
              <a:t>We will </a:t>
            </a:r>
            <a:endParaRPr lang="en-US" altLang="en-US" sz="2000" dirty="0"/>
          </a:p>
          <a:p>
            <a:pPr lvl="1"/>
            <a:r>
              <a:rPr lang="en-US" altLang="en-US" sz="2000" dirty="0"/>
              <a:t>utilize our resources to care for and respect our patients and one another.</a:t>
            </a:r>
          </a:p>
          <a:p>
            <a:pPr lvl="1"/>
            <a:r>
              <a:rPr lang="en-US" altLang="en-US" sz="2000" dirty="0"/>
              <a:t>listen to each other.</a:t>
            </a:r>
          </a:p>
          <a:p>
            <a:pPr lvl="1"/>
            <a:r>
              <a:rPr lang="en-US" altLang="en-US" sz="2000" dirty="0"/>
              <a:t>work to support and help one another.</a:t>
            </a:r>
          </a:p>
          <a:p>
            <a:pPr lvl="1"/>
            <a:r>
              <a:rPr lang="en-US" altLang="en-US" sz="2000" dirty="0"/>
              <a:t>use our talents to work thru this and emerge smarter and stronger.</a:t>
            </a:r>
          </a:p>
          <a:p>
            <a:r>
              <a:rPr lang="en-US" altLang="en-US" sz="2400" dirty="0"/>
              <a:t>This is our mission and commitment as physicians.</a:t>
            </a:r>
          </a:p>
        </p:txBody>
      </p:sp>
    </p:spTree>
    <p:extLst>
      <p:ext uri="{BB962C8B-B14F-4D97-AF65-F5344CB8AC3E}">
        <p14:creationId xmlns:p14="http://schemas.microsoft.com/office/powerpoint/2010/main" val="41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130B17-D2A1-4B4D-BA1D-6C1254E0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043" y="1828800"/>
            <a:ext cx="6411913" cy="1887538"/>
          </a:xfrm>
        </p:spPr>
        <p:txBody>
          <a:bodyPr/>
          <a:lstStyle/>
          <a:p>
            <a:pPr>
              <a:defRPr/>
            </a:pPr>
            <a:r>
              <a:rPr lang="en-US" dirty="0"/>
              <a:t>Thank you for attending</a:t>
            </a:r>
          </a:p>
        </p:txBody>
      </p:sp>
      <p:pic>
        <p:nvPicPr>
          <p:cNvPr id="58372" name="Picture 1">
            <a:extLst>
              <a:ext uri="{FF2B5EF4-FFF2-40B4-BE49-F238E27FC236}">
                <a16:creationId xmlns:a16="http://schemas.microsoft.com/office/drawing/2014/main" id="{61F637CB-01FD-4B5C-9B4D-9E09B4489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t="11987" r="3703" b="2298"/>
          <a:stretch>
            <a:fillRect/>
          </a:stretch>
        </p:blipFill>
        <p:spPr bwMode="auto">
          <a:xfrm>
            <a:off x="4648199" y="914400"/>
            <a:ext cx="2895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2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F79B1EA-97CE-48B0-8954-F3A4A91A3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Understanding the issues of “burnout”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D8EF08DD-0FC1-4AA2-AC11-9BCFFF2364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0974" y="2209800"/>
            <a:ext cx="9902825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What are the symptoms 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How can these symptoms progress?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What are the consequence of not addressing this issue?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How has our current [political/ post-pandemic] culture affected burnout.</a:t>
            </a: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0037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F79B1EA-97CE-48B0-8954-F3A4A91A3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Understanding the issue:</a:t>
            </a:r>
            <a:br>
              <a:rPr lang="en-US" altLang="en-US" dirty="0"/>
            </a:br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Stress is not burnout</a:t>
            </a: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D8EF08DD-0FC1-4AA2-AC11-9BCFFF2364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0974" y="2209800"/>
            <a:ext cx="9902825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Stress is not burnout.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849029-7B89-4FC4-B81E-A1A1AA9FA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89761"/>
            <a:ext cx="9372600" cy="40075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B3A4EA-6073-4B92-83A2-F75A0A35489D}"/>
              </a:ext>
            </a:extLst>
          </p:cNvPr>
          <p:cNvSpPr txBox="1"/>
          <p:nvPr/>
        </p:nvSpPr>
        <p:spPr>
          <a:xfrm>
            <a:off x="6096000" y="6388074"/>
            <a:ext cx="4536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Yerkes-Dodson Human Performance and Stress Curve</a:t>
            </a:r>
          </a:p>
        </p:txBody>
      </p:sp>
    </p:spTree>
    <p:extLst>
      <p:ext uri="{BB962C8B-B14F-4D97-AF65-F5344CB8AC3E}">
        <p14:creationId xmlns:p14="http://schemas.microsoft.com/office/powerpoint/2010/main" val="187553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BURNOUT is…</a:t>
            </a:r>
          </a:p>
        </p:txBody>
      </p:sp>
      <p:sp>
        <p:nvSpPr>
          <p:cNvPr id="3072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417638" y="2057400"/>
            <a:ext cx="9637712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Emotional exhaustion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/>
              <a:t>feelings of being emotionally overextended and exhausted by one's work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Depersonalization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/>
              <a:t>unfeeling and impersonal response toward recipients of one's service, care treatment, or instruction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Decreased feelings of personal accomplishment</a:t>
            </a:r>
            <a:r>
              <a:rPr lang="en-US" altLang="en-US" sz="2400" dirty="0"/>
              <a:t> 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/>
              <a:t>lack of feelings of competence and successful achievement in one's work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9083675" y="6172200"/>
            <a:ext cx="1728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solidFill>
                  <a:schemeClr val="bg1"/>
                </a:solidFill>
                <a:latin typeface="Aharoni" pitchFamily="2" charset="0"/>
                <a:cs typeface="Aharoni" pitchFamily="2" charset="0"/>
              </a:rPr>
              <a:t>Maslach</a:t>
            </a:r>
            <a:r>
              <a:rPr lang="en-US" altLang="en-US" sz="1800" b="1" dirty="0">
                <a:solidFill>
                  <a:schemeClr val="bg1"/>
                </a:solidFill>
                <a:latin typeface="Aharoni" pitchFamily="2" charset="0"/>
                <a:cs typeface="Aharoni" pitchFamily="2" charset="0"/>
              </a:rPr>
              <a:t>, 1997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51F5B2-B8B6-4417-A4E7-B8628A93E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91" y="685800"/>
            <a:ext cx="9687340" cy="918933"/>
          </a:xfrm>
        </p:spPr>
        <p:txBody>
          <a:bodyPr>
            <a:normAutofit fontScale="90000"/>
          </a:bodyPr>
          <a:lstStyle/>
          <a:p>
            <a:r>
              <a:rPr lang="en-US" dirty="0"/>
              <a:t>Physician “Burnout” Symptoms:</a:t>
            </a:r>
            <a:br>
              <a:rPr lang="en-US" dirty="0"/>
            </a:br>
            <a:r>
              <a:rPr lang="en-US" sz="31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regularly</a:t>
            </a: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feeling as if you are…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7E3C4E-6B10-49DE-9F0D-878E72E00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329" y="1946805"/>
            <a:ext cx="4167688" cy="4188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Maslach definitions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5C5C68-0136-47A6-8594-46D1BE92E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191" y="2365654"/>
            <a:ext cx="4645152" cy="2644457"/>
          </a:xfrm>
        </p:spPr>
        <p:txBody>
          <a:bodyPr/>
          <a:lstStyle/>
          <a:p>
            <a:r>
              <a:rPr lang="en-US" dirty="0"/>
              <a:t>Depersonalization</a:t>
            </a:r>
          </a:p>
          <a:p>
            <a:r>
              <a:rPr lang="en-US" dirty="0"/>
              <a:t>Decreased feelings of personal accomplishment</a:t>
            </a:r>
          </a:p>
          <a:p>
            <a:r>
              <a:rPr lang="en-US" dirty="0"/>
              <a:t>Emotional exhaustion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00ECA-F4A5-480B-B3CE-F269AF998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2343" y="1946805"/>
            <a:ext cx="4594102" cy="4153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(Physician) examples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5123FC-462D-4A7C-9E5C-C20F5F6BD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3600" y="2362200"/>
            <a:ext cx="5476461" cy="2637371"/>
          </a:xfrm>
        </p:spPr>
        <p:txBody>
          <a:bodyPr/>
          <a:lstStyle/>
          <a:p>
            <a:r>
              <a:rPr lang="en-US" sz="1800" dirty="0"/>
              <a:t>treating patients or coworkers as if they were impersonal objects</a:t>
            </a:r>
          </a:p>
          <a:p>
            <a:r>
              <a:rPr lang="en-US" sz="1800" dirty="0"/>
              <a:t>feeling emotionally drained from work</a:t>
            </a:r>
          </a:p>
          <a:p>
            <a:r>
              <a:rPr lang="en-US" sz="1800" dirty="0"/>
              <a:t>feeling dread upon waking knowing you have to face another day</a:t>
            </a:r>
          </a:p>
          <a:p>
            <a:r>
              <a:rPr lang="en-US" sz="1800" dirty="0"/>
              <a:t>being calloused/ insensitive to people</a:t>
            </a:r>
          </a:p>
          <a:p>
            <a:r>
              <a:rPr lang="en-US" sz="1800" dirty="0"/>
              <a:t>not caring what happens to your patients.</a:t>
            </a:r>
          </a:p>
          <a:p>
            <a:r>
              <a:rPr lang="en-US" sz="1800" dirty="0"/>
              <a:t>disliking working with you patients/ coworkers.</a:t>
            </a:r>
          </a:p>
          <a:p>
            <a:r>
              <a:rPr lang="en-US" sz="1800" dirty="0"/>
              <a:t>regretting your decision to enter medicine.</a:t>
            </a:r>
          </a:p>
        </p:txBody>
      </p:sp>
    </p:spTree>
    <p:extLst>
      <p:ext uri="{BB962C8B-B14F-4D97-AF65-F5344CB8AC3E}">
        <p14:creationId xmlns:p14="http://schemas.microsoft.com/office/powerpoint/2010/main" val="4941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Development of Physician Burnout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sz="1800" b="1" dirty="0"/>
              <a:t>The compulsion to prove oneself</a:t>
            </a:r>
            <a:r>
              <a:rPr lang="en-US" altLang="en-US" sz="1800" dirty="0"/>
              <a:t> </a:t>
            </a:r>
            <a:endParaRPr lang="en-US" altLang="en-US" sz="3600" dirty="0"/>
          </a:p>
          <a:p>
            <a:pPr marL="514350" indent="-514350">
              <a:buFontTx/>
              <a:buAutoNum type="arabicPeriod"/>
            </a:pPr>
            <a:r>
              <a:rPr lang="en-US" altLang="en-US" sz="1800" b="1" dirty="0"/>
              <a:t>Working harder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1800" b="1" dirty="0"/>
              <a:t>Neglecting needs </a:t>
            </a:r>
          </a:p>
          <a:p>
            <a:pPr marL="914400" lvl="1" indent="-514350"/>
            <a:r>
              <a:rPr lang="en-US" altLang="en-US" sz="1600" dirty="0"/>
              <a:t>emotional, physical, educational</a:t>
            </a:r>
            <a:endParaRPr lang="en-US" altLang="en-US" sz="3200" dirty="0"/>
          </a:p>
          <a:p>
            <a:pPr marL="514350" indent="-514350">
              <a:buFontTx/>
              <a:buAutoNum type="arabicPeriod"/>
            </a:pPr>
            <a:r>
              <a:rPr lang="en-US" altLang="en-US" sz="1800" b="1" dirty="0"/>
              <a:t>Displacement of conflicts 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1800" b="1" dirty="0"/>
              <a:t>Revision of values</a:t>
            </a:r>
          </a:p>
          <a:p>
            <a:pPr marL="914400" lvl="1" indent="-514350"/>
            <a:r>
              <a:rPr lang="en-US" altLang="en-US" sz="1600" dirty="0"/>
              <a:t>“I don’t have the time to deal with these things and they are not a priority.”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1800" b="1" dirty="0"/>
              <a:t>Denial of emerging problems</a:t>
            </a:r>
            <a:r>
              <a:rPr lang="en-US" altLang="en-US" sz="1800" dirty="0"/>
              <a:t> </a:t>
            </a:r>
          </a:p>
          <a:p>
            <a:pPr marL="914400" lvl="1" indent="-514350"/>
            <a:r>
              <a:rPr lang="en-US" altLang="en-US" sz="1600" dirty="0"/>
              <a:t>cynicism and aggression become more apparent </a:t>
            </a:r>
          </a:p>
          <a:p>
            <a:pPr marL="514350" indent="-514350">
              <a:buNone/>
            </a:pPr>
            <a:endParaRPr lang="en-US" altLang="en-US" sz="4000" dirty="0"/>
          </a:p>
          <a:p>
            <a:pPr marL="514350" indent="-514350"/>
            <a:endParaRPr lang="en-US" altLang="en-US" b="1" dirty="0"/>
          </a:p>
          <a:p>
            <a:pPr marL="514350" indent="-514350"/>
            <a:endParaRPr lang="en-US" altLang="en-US" dirty="0"/>
          </a:p>
          <a:p>
            <a:pPr marL="514350" indent="-514350"/>
            <a:endParaRPr lang="en-US" alt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" b="8476"/>
          <a:stretch>
            <a:fillRect/>
          </a:stretch>
        </p:blipFill>
        <p:spPr bwMode="auto">
          <a:xfrm>
            <a:off x="8686800" y="2133600"/>
            <a:ext cx="3090863" cy="217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http://i138.photobucket.com/albums/q261/newt_album/visiblespectrum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 t="32288" r="4390" b="13901"/>
          <a:stretch>
            <a:fillRect/>
          </a:stretch>
        </p:blipFill>
        <p:spPr bwMode="auto">
          <a:xfrm>
            <a:off x="9907588" y="810179"/>
            <a:ext cx="1870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9130780" y="6338743"/>
            <a:ext cx="303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7"/>
              </a:buBlip>
              <a:defRPr sz="2200">
                <a:solidFill>
                  <a:srgbClr val="BC6E2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10000"/>
              <a:buFont typeface="Wingdings" panose="05000000000000000000" pitchFamily="2" charset="2"/>
              <a:buChar char="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anose="05000000000000000000" pitchFamily="2" charset="2"/>
              <a:buChar char="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anose="05000000000000000000" pitchFamily="2" charset="2"/>
              <a:buChar char="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anose="05000000000000000000" pitchFamily="2" charset="2"/>
              <a:buChar char="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anose="05000000000000000000" pitchFamily="2" charset="2"/>
              <a:buChar char="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Ulrich, Scientific Mind: 2006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1"/>
          <a:stretch>
            <a:fillRect/>
          </a:stretch>
        </p:blipFill>
        <p:spPr bwMode="auto">
          <a:xfrm>
            <a:off x="8382000" y="2753518"/>
            <a:ext cx="3522662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development of physician burnout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1371600" y="1981200"/>
            <a:ext cx="9683750" cy="3832224"/>
          </a:xfrm>
        </p:spPr>
        <p:txBody>
          <a:bodyPr/>
          <a:lstStyle/>
          <a:p>
            <a:pPr marL="514350" indent="-514350">
              <a:buFontTx/>
              <a:buAutoNum type="arabicPeriod" startAt="7"/>
            </a:pPr>
            <a:r>
              <a:rPr lang="en-US" altLang="en-US" sz="1600" b="1" dirty="0"/>
              <a:t>Withdrawal </a:t>
            </a:r>
          </a:p>
          <a:p>
            <a:pPr marL="914400" lvl="1" indent="-514350"/>
            <a:r>
              <a:rPr lang="en-US" altLang="en-US" sz="1400" dirty="0"/>
              <a:t>become isolated and walled off </a:t>
            </a:r>
          </a:p>
          <a:p>
            <a:pPr marL="914400" lvl="1" indent="-514350"/>
            <a:r>
              <a:rPr lang="en-US" altLang="en-US" sz="1400" dirty="0"/>
              <a:t>substance use</a:t>
            </a:r>
          </a:p>
          <a:p>
            <a:pPr marL="514350" indent="-514350">
              <a:buFontTx/>
              <a:buAutoNum type="arabicPeriod" startAt="7"/>
            </a:pPr>
            <a:r>
              <a:rPr lang="en-US" altLang="en-US" sz="1600" b="1" dirty="0"/>
              <a:t>Odd behavioral changes </a:t>
            </a:r>
          </a:p>
          <a:p>
            <a:pPr marL="914400" lvl="1" indent="-514350"/>
            <a:r>
              <a:rPr lang="en-US" altLang="en-US" sz="1400" dirty="0"/>
              <a:t>others in their immediate social circles can no longer overlook their behavioral changes </a:t>
            </a:r>
          </a:p>
          <a:p>
            <a:pPr marL="514350" indent="-514350">
              <a:buFontTx/>
              <a:buAutoNum type="arabicPeriod" startAt="7"/>
            </a:pPr>
            <a:r>
              <a:rPr lang="en-US" altLang="en-US" sz="1600" b="1" dirty="0"/>
              <a:t>Depersonalization </a:t>
            </a:r>
          </a:p>
          <a:p>
            <a:pPr marL="914400" lvl="1" indent="-514350"/>
            <a:r>
              <a:rPr lang="en-US" altLang="en-US" sz="1400" dirty="0"/>
              <a:t>life becomes a series of mechanical functions</a:t>
            </a:r>
          </a:p>
          <a:p>
            <a:pPr marL="514350" indent="-514350">
              <a:buFontTx/>
              <a:buAutoNum type="arabicPeriod" startAt="7"/>
            </a:pPr>
            <a:r>
              <a:rPr lang="en-US" altLang="en-US" sz="1600" b="1" dirty="0"/>
              <a:t>Inner emptiness</a:t>
            </a:r>
          </a:p>
          <a:p>
            <a:pPr marL="914400" lvl="1" indent="-514350"/>
            <a:r>
              <a:rPr lang="en-US" altLang="en-US" sz="1400" dirty="0"/>
              <a:t>recognition of “failure”</a:t>
            </a:r>
          </a:p>
          <a:p>
            <a:pPr marL="514350" indent="-514350">
              <a:buFontTx/>
              <a:buAutoNum type="arabicPeriod" startAt="7"/>
            </a:pPr>
            <a:r>
              <a:rPr lang="en-US" altLang="en-US" sz="1600" b="1" dirty="0"/>
              <a:t>Depression </a:t>
            </a:r>
          </a:p>
          <a:p>
            <a:pPr marL="514350" indent="-514350">
              <a:buFontTx/>
              <a:buAutoNum type="arabicPeriod" startAt="7"/>
            </a:pPr>
            <a:r>
              <a:rPr lang="en-US" altLang="en-US" sz="1600" b="1" dirty="0"/>
              <a:t>Burnout syndrome</a:t>
            </a:r>
            <a:endParaRPr lang="en-US" altLang="en-US" sz="1600" dirty="0"/>
          </a:p>
          <a:p>
            <a:pPr marL="514350" indent="-514350">
              <a:buFontTx/>
              <a:buAutoNum type="arabicPeriod"/>
            </a:pPr>
            <a:endParaRPr lang="en-US" altLang="en-US" b="1" dirty="0"/>
          </a:p>
          <a:p>
            <a:pPr marL="514350" indent="-514350">
              <a:buNone/>
            </a:pPr>
            <a:endParaRPr lang="en-US" altLang="en-US" sz="4000" dirty="0"/>
          </a:p>
          <a:p>
            <a:pPr marL="514350" indent="-514350"/>
            <a:endParaRPr lang="en-US" altLang="en-US" b="1" dirty="0"/>
          </a:p>
          <a:p>
            <a:pPr marL="514350" indent="-514350"/>
            <a:endParaRPr lang="en-US" altLang="en-US" dirty="0"/>
          </a:p>
          <a:p>
            <a:pPr marL="514350" indent="-514350"/>
            <a:endParaRPr lang="en-US" altLang="en-US" dirty="0"/>
          </a:p>
        </p:txBody>
      </p:sp>
      <p:pic>
        <p:nvPicPr>
          <p:cNvPr id="14341" name="Picture 5" descr="http://i138.photobucket.com/albums/q261/newt_album/visiblespectrum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 t="32288" r="4390" b="13901"/>
          <a:stretch>
            <a:fillRect/>
          </a:stretch>
        </p:blipFill>
        <p:spPr bwMode="auto">
          <a:xfrm>
            <a:off x="9690965" y="805969"/>
            <a:ext cx="2213697" cy="7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9159875" y="6324600"/>
            <a:ext cx="303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7"/>
              </a:buBlip>
              <a:defRPr sz="2200">
                <a:solidFill>
                  <a:srgbClr val="BC6E2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10000"/>
              <a:buFont typeface="Wingdings" panose="05000000000000000000" pitchFamily="2" charset="2"/>
              <a:buChar char="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anose="05000000000000000000" pitchFamily="2" charset="2"/>
              <a:buChar char="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anose="05000000000000000000" pitchFamily="2" charset="2"/>
              <a:buChar char="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anose="05000000000000000000" pitchFamily="2" charset="2"/>
              <a:buChar char="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anose="05000000000000000000" pitchFamily="2" charset="2"/>
              <a:buChar char="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Ulrich, Scientific Mind: 2006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8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23586</TotalTime>
  <Words>1888</Words>
  <Application>Microsoft Office PowerPoint</Application>
  <PresentationFormat>Widescreen</PresentationFormat>
  <Paragraphs>324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ＭＳ Ｐゴシック</vt:lpstr>
      <vt:lpstr>Aharoni</vt:lpstr>
      <vt:lpstr>Arial</vt:lpstr>
      <vt:lpstr>Courier New</vt:lpstr>
      <vt:lpstr>Gill Sans MT</vt:lpstr>
      <vt:lpstr>Roboto</vt:lpstr>
      <vt:lpstr>Wingdings</vt:lpstr>
      <vt:lpstr>Gallery</vt:lpstr>
      <vt:lpstr>1_Gallery</vt:lpstr>
      <vt:lpstr>Wellness and Burnout in Academia:   What faculty have experienced in academic medicine, how has it been affected by our current culture, and  what do we do now?</vt:lpstr>
      <vt:lpstr>Introductions</vt:lpstr>
      <vt:lpstr>For discussion</vt:lpstr>
      <vt:lpstr>Understanding the issues of “burnout”</vt:lpstr>
      <vt:lpstr>Understanding the issue: Stress is not burnout</vt:lpstr>
      <vt:lpstr>BURNOUT is…</vt:lpstr>
      <vt:lpstr>Physician “Burnout” Symptoms: regularly feeling as if you are…</vt:lpstr>
      <vt:lpstr>Development of Physician Burnout</vt:lpstr>
      <vt:lpstr>development of physician burnout</vt:lpstr>
      <vt:lpstr>The danger of minimizing the word “burnout”</vt:lpstr>
      <vt:lpstr>Reality check! 50% of physicians are not “burned out”</vt:lpstr>
      <vt:lpstr>Why are physicians at such risk or burnout?</vt:lpstr>
      <vt:lpstr>the events of these past few years have not helped.</vt:lpstr>
      <vt:lpstr>Academic BURNOUT</vt:lpstr>
      <vt:lpstr>Common themes in professional Burnout</vt:lpstr>
      <vt:lpstr>Outcomes of academic Burnout</vt:lpstr>
      <vt:lpstr>John Hardt, PhD</vt:lpstr>
      <vt:lpstr>How can we address these issues at an Institutional and individual level?</vt:lpstr>
      <vt:lpstr>PowerPoint Presentation</vt:lpstr>
      <vt:lpstr>The road to Professional Fulfillment: Culture of Wellness</vt:lpstr>
      <vt:lpstr>PowerPoint Presentation</vt:lpstr>
      <vt:lpstr>The road to Professional Fulfillment Personal Resilience</vt:lpstr>
      <vt:lpstr>PowerPoint Presentation</vt:lpstr>
      <vt:lpstr>There is no “one size fits all” fix</vt:lpstr>
      <vt:lpstr>practice Principles of Wellness and Burnout Prevention</vt:lpstr>
      <vt:lpstr>Humanism</vt:lpstr>
      <vt:lpstr>Mindfulness</vt:lpstr>
      <vt:lpstr>reflection</vt:lpstr>
      <vt:lpstr>Wellness resources</vt:lpstr>
      <vt:lpstr>Trinity Health Resources: individual- Employee Assistance Program </vt:lpstr>
      <vt:lpstr>SSOM Resources: individual- Employee Assistance Program </vt:lpstr>
      <vt:lpstr>Other Institutional Resources</vt:lpstr>
      <vt:lpstr>Wellness pitfalls</vt:lpstr>
      <vt:lpstr>What we sometimes forget</vt:lpstr>
      <vt:lpstr>discussion</vt:lpstr>
      <vt:lpstr>Working thru the problem: supporting one another</vt:lpstr>
      <vt:lpstr>Our Institutional and professional Commitment to one another </vt:lpstr>
      <vt:lpstr>Thank you for attending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Claudia</dc:creator>
  <cp:lastModifiedBy>Greg J. Ozark</cp:lastModifiedBy>
  <cp:revision>711</cp:revision>
  <cp:lastPrinted>2016-01-20T15:55:15Z</cp:lastPrinted>
  <dcterms:created xsi:type="dcterms:W3CDTF">2012-09-11T14:46:13Z</dcterms:created>
  <dcterms:modified xsi:type="dcterms:W3CDTF">2024-03-21T17:37:05Z</dcterms:modified>
</cp:coreProperties>
</file>